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3" r:id="rId10"/>
    <p:sldId id="267" r:id="rId11"/>
    <p:sldId id="268" r:id="rId12"/>
    <p:sldId id="270" r:id="rId13"/>
    <p:sldId id="269" r:id="rId14"/>
    <p:sldId id="271" r:id="rId15"/>
    <p:sldId id="265" r:id="rId16"/>
    <p:sldId id="266" r:id="rId17"/>
  </p:sldIdLst>
  <p:sldSz cx="14630400" cy="8229600"/>
  <p:notesSz cx="8229600" cy="14630400"/>
  <p:embeddedFontLst>
    <p:embeddedFont>
      <p:font typeface="Inter" panose="020B0604020202020204" charset="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40" d="100"/>
          <a:sy n="40" d="100"/>
        </p:scale>
        <p:origin x="34" y="79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533678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8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4EC15EA-6F96-99BD-A84C-D79677CF92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2361" y="624007"/>
            <a:ext cx="5051703" cy="6313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950"/>
              </a:lnSpc>
              <a:buNone/>
            </a:pPr>
            <a:r>
              <a:rPr lang="en-US" sz="39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Project Outcomes</a:t>
            </a:r>
            <a:endParaRPr lang="en-US" sz="3950" dirty="0"/>
          </a:p>
        </p:txBody>
      </p:sp>
      <p:sp>
        <p:nvSpPr>
          <p:cNvPr id="3" name="Shape 1"/>
          <p:cNvSpPr/>
          <p:nvPr/>
        </p:nvSpPr>
        <p:spPr>
          <a:xfrm>
            <a:off x="7303770" y="1640205"/>
            <a:ext cx="22860" cy="5965388"/>
          </a:xfrm>
          <a:prstGeom prst="roundRect">
            <a:avLst>
              <a:gd name="adj" fmla="val 353578"/>
            </a:avLst>
          </a:prstGeom>
          <a:solidFill>
            <a:srgbClr val="B2D4E5"/>
          </a:solidFill>
          <a:ln/>
        </p:spPr>
      </p:sp>
      <p:sp>
        <p:nvSpPr>
          <p:cNvPr id="4" name="Shape 2"/>
          <p:cNvSpPr/>
          <p:nvPr/>
        </p:nvSpPr>
        <p:spPr>
          <a:xfrm>
            <a:off x="6448068" y="2061686"/>
            <a:ext cx="673537" cy="22860"/>
          </a:xfrm>
          <a:prstGeom prst="roundRect">
            <a:avLst>
              <a:gd name="adj" fmla="val 353578"/>
            </a:avLst>
          </a:prstGeom>
          <a:solidFill>
            <a:srgbClr val="B2D4E5"/>
          </a:solidFill>
          <a:ln/>
        </p:spPr>
      </p:sp>
      <p:sp>
        <p:nvSpPr>
          <p:cNvPr id="5" name="Shape 3"/>
          <p:cNvSpPr/>
          <p:nvPr/>
        </p:nvSpPr>
        <p:spPr>
          <a:xfrm>
            <a:off x="7098744" y="1856661"/>
            <a:ext cx="432911" cy="432911"/>
          </a:xfrm>
          <a:prstGeom prst="roundRect">
            <a:avLst>
              <a:gd name="adj" fmla="val 18671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7250311" y="1921550"/>
            <a:ext cx="129778" cy="303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</a:t>
            </a:r>
            <a:endParaRPr lang="en-US" sz="2350" dirty="0"/>
          </a:p>
        </p:txBody>
      </p:sp>
      <p:sp>
        <p:nvSpPr>
          <p:cNvPr id="7" name="Text 5"/>
          <p:cNvSpPr/>
          <p:nvPr/>
        </p:nvSpPr>
        <p:spPr>
          <a:xfrm>
            <a:off x="2368153" y="1832610"/>
            <a:ext cx="3888700" cy="315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Improved Crack &amp; Leak Detection</a:t>
            </a:r>
            <a:endParaRPr lang="en-US" sz="1950" dirty="0"/>
          </a:p>
        </p:txBody>
      </p:sp>
      <p:sp>
        <p:nvSpPr>
          <p:cNvPr id="8" name="Text 6"/>
          <p:cNvSpPr/>
          <p:nvPr/>
        </p:nvSpPr>
        <p:spPr>
          <a:xfrm>
            <a:off x="792361" y="2263616"/>
            <a:ext cx="5464493" cy="6155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AI-driven analysis ensures </a:t>
            </a:r>
            <a:r>
              <a:rPr lang="en-US" sz="15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precise identification</a:t>
            </a: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of cracks and leaks in pipelines.</a:t>
            </a:r>
            <a:endParaRPr lang="en-US" sz="1500" dirty="0"/>
          </a:p>
        </p:txBody>
      </p:sp>
      <p:sp>
        <p:nvSpPr>
          <p:cNvPr id="9" name="Shape 7"/>
          <p:cNvSpPr/>
          <p:nvPr/>
        </p:nvSpPr>
        <p:spPr>
          <a:xfrm>
            <a:off x="7508796" y="3023830"/>
            <a:ext cx="673537" cy="22860"/>
          </a:xfrm>
          <a:prstGeom prst="roundRect">
            <a:avLst>
              <a:gd name="adj" fmla="val 353578"/>
            </a:avLst>
          </a:prstGeom>
          <a:solidFill>
            <a:srgbClr val="B2D4E5"/>
          </a:solidFill>
          <a:ln/>
        </p:spPr>
      </p:sp>
      <p:sp>
        <p:nvSpPr>
          <p:cNvPr id="10" name="Shape 8"/>
          <p:cNvSpPr/>
          <p:nvPr/>
        </p:nvSpPr>
        <p:spPr>
          <a:xfrm>
            <a:off x="7098744" y="2818805"/>
            <a:ext cx="432911" cy="432911"/>
          </a:xfrm>
          <a:prstGeom prst="roundRect">
            <a:avLst>
              <a:gd name="adj" fmla="val 18671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7229237" y="2883694"/>
            <a:ext cx="171926" cy="303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</a:t>
            </a:r>
            <a:endParaRPr lang="en-US" sz="2350" dirty="0"/>
          </a:p>
        </p:txBody>
      </p:sp>
      <p:sp>
        <p:nvSpPr>
          <p:cNvPr id="12" name="Text 10"/>
          <p:cNvSpPr/>
          <p:nvPr/>
        </p:nvSpPr>
        <p:spPr>
          <a:xfrm>
            <a:off x="8373547" y="2794754"/>
            <a:ext cx="3831431" cy="315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Automated &amp; Reliable Inspection</a:t>
            </a:r>
            <a:endParaRPr lang="en-US" sz="1950" dirty="0"/>
          </a:p>
        </p:txBody>
      </p:sp>
      <p:sp>
        <p:nvSpPr>
          <p:cNvPr id="13" name="Text 11"/>
          <p:cNvSpPr/>
          <p:nvPr/>
        </p:nvSpPr>
        <p:spPr>
          <a:xfrm>
            <a:off x="8373547" y="3225760"/>
            <a:ext cx="5464493" cy="6155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Eliminates manual labor, providing </a:t>
            </a:r>
            <a:r>
              <a:rPr lang="en-US" sz="15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consistent and real-time monitoring</a:t>
            </a: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  <a:endParaRPr lang="en-US" sz="1500" dirty="0"/>
          </a:p>
        </p:txBody>
      </p:sp>
      <p:sp>
        <p:nvSpPr>
          <p:cNvPr id="14" name="Shape 12"/>
          <p:cNvSpPr/>
          <p:nvPr/>
        </p:nvSpPr>
        <p:spPr>
          <a:xfrm>
            <a:off x="6448068" y="3889772"/>
            <a:ext cx="673537" cy="22860"/>
          </a:xfrm>
          <a:prstGeom prst="roundRect">
            <a:avLst>
              <a:gd name="adj" fmla="val 353578"/>
            </a:avLst>
          </a:prstGeom>
          <a:solidFill>
            <a:srgbClr val="B2D4E5"/>
          </a:solidFill>
          <a:ln/>
        </p:spPr>
      </p:sp>
      <p:sp>
        <p:nvSpPr>
          <p:cNvPr id="15" name="Shape 13"/>
          <p:cNvSpPr/>
          <p:nvPr/>
        </p:nvSpPr>
        <p:spPr>
          <a:xfrm>
            <a:off x="7098744" y="3684746"/>
            <a:ext cx="432911" cy="432911"/>
          </a:xfrm>
          <a:prstGeom prst="roundRect">
            <a:avLst>
              <a:gd name="adj" fmla="val 18671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7229356" y="3749635"/>
            <a:ext cx="171569" cy="303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</a:t>
            </a:r>
            <a:endParaRPr lang="en-US" sz="2350" dirty="0"/>
          </a:p>
        </p:txBody>
      </p:sp>
      <p:sp>
        <p:nvSpPr>
          <p:cNvPr id="17" name="Text 15"/>
          <p:cNvSpPr/>
          <p:nvPr/>
        </p:nvSpPr>
        <p:spPr>
          <a:xfrm>
            <a:off x="2181106" y="3660696"/>
            <a:ext cx="4075748" cy="315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Efficient Data Storage &amp; Processing</a:t>
            </a:r>
            <a:endParaRPr lang="en-US" sz="1950" dirty="0"/>
          </a:p>
        </p:txBody>
      </p:sp>
      <p:sp>
        <p:nvSpPr>
          <p:cNvPr id="18" name="Text 16"/>
          <p:cNvSpPr/>
          <p:nvPr/>
        </p:nvSpPr>
        <p:spPr>
          <a:xfrm>
            <a:off x="792361" y="4091702"/>
            <a:ext cx="5464493" cy="6155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Stores only </a:t>
            </a:r>
            <a:r>
              <a:rPr lang="en-US" sz="15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critical footage</a:t>
            </a: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reducing memory usage and processing time.</a:t>
            </a:r>
            <a:endParaRPr lang="en-US" sz="1500" dirty="0"/>
          </a:p>
        </p:txBody>
      </p:sp>
      <p:sp>
        <p:nvSpPr>
          <p:cNvPr id="19" name="Shape 17"/>
          <p:cNvSpPr/>
          <p:nvPr/>
        </p:nvSpPr>
        <p:spPr>
          <a:xfrm>
            <a:off x="7508796" y="4755713"/>
            <a:ext cx="673537" cy="22860"/>
          </a:xfrm>
          <a:prstGeom prst="roundRect">
            <a:avLst>
              <a:gd name="adj" fmla="val 353578"/>
            </a:avLst>
          </a:prstGeom>
          <a:solidFill>
            <a:srgbClr val="B2D4E5"/>
          </a:solidFill>
          <a:ln/>
        </p:spPr>
      </p:sp>
      <p:sp>
        <p:nvSpPr>
          <p:cNvPr id="20" name="Shape 18"/>
          <p:cNvSpPr/>
          <p:nvPr/>
        </p:nvSpPr>
        <p:spPr>
          <a:xfrm>
            <a:off x="7098744" y="4550688"/>
            <a:ext cx="432911" cy="432911"/>
          </a:xfrm>
          <a:prstGeom prst="roundRect">
            <a:avLst>
              <a:gd name="adj" fmla="val 18671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21" name="Text 19"/>
          <p:cNvSpPr/>
          <p:nvPr/>
        </p:nvSpPr>
        <p:spPr>
          <a:xfrm>
            <a:off x="7233523" y="4615577"/>
            <a:ext cx="163354" cy="303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4</a:t>
            </a:r>
            <a:endParaRPr lang="en-US" sz="2350" dirty="0"/>
          </a:p>
        </p:txBody>
      </p:sp>
      <p:sp>
        <p:nvSpPr>
          <p:cNvPr id="22" name="Text 20"/>
          <p:cNvSpPr/>
          <p:nvPr/>
        </p:nvSpPr>
        <p:spPr>
          <a:xfrm>
            <a:off x="8373547" y="4526637"/>
            <a:ext cx="3311247" cy="315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Accurate Defect Localization</a:t>
            </a:r>
            <a:endParaRPr lang="en-US" sz="1950" dirty="0"/>
          </a:p>
        </p:txBody>
      </p:sp>
      <p:sp>
        <p:nvSpPr>
          <p:cNvPr id="23" name="Text 21"/>
          <p:cNvSpPr/>
          <p:nvPr/>
        </p:nvSpPr>
        <p:spPr>
          <a:xfrm>
            <a:off x="8373547" y="4957643"/>
            <a:ext cx="5464493" cy="6155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Rotary encoder-based tracking</a:t>
            </a: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helps pinpoint exact defect locations.</a:t>
            </a:r>
            <a:endParaRPr lang="en-US" sz="1500" dirty="0"/>
          </a:p>
        </p:txBody>
      </p:sp>
      <p:sp>
        <p:nvSpPr>
          <p:cNvPr id="24" name="Shape 22"/>
          <p:cNvSpPr/>
          <p:nvPr/>
        </p:nvSpPr>
        <p:spPr>
          <a:xfrm>
            <a:off x="6448068" y="5621655"/>
            <a:ext cx="673537" cy="22860"/>
          </a:xfrm>
          <a:prstGeom prst="roundRect">
            <a:avLst>
              <a:gd name="adj" fmla="val 353578"/>
            </a:avLst>
          </a:prstGeom>
          <a:solidFill>
            <a:srgbClr val="B2D4E5"/>
          </a:solidFill>
          <a:ln/>
        </p:spPr>
      </p:sp>
      <p:sp>
        <p:nvSpPr>
          <p:cNvPr id="25" name="Shape 23"/>
          <p:cNvSpPr/>
          <p:nvPr/>
        </p:nvSpPr>
        <p:spPr>
          <a:xfrm>
            <a:off x="7098744" y="5416629"/>
            <a:ext cx="432911" cy="432911"/>
          </a:xfrm>
          <a:prstGeom prst="roundRect">
            <a:avLst>
              <a:gd name="adj" fmla="val 18671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26" name="Text 24"/>
          <p:cNvSpPr/>
          <p:nvPr/>
        </p:nvSpPr>
        <p:spPr>
          <a:xfrm>
            <a:off x="7229118" y="5481518"/>
            <a:ext cx="172164" cy="303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5</a:t>
            </a:r>
            <a:endParaRPr lang="en-US" sz="2350" dirty="0"/>
          </a:p>
        </p:txBody>
      </p:sp>
      <p:sp>
        <p:nvSpPr>
          <p:cNvPr id="27" name="Text 25"/>
          <p:cNvSpPr/>
          <p:nvPr/>
        </p:nvSpPr>
        <p:spPr>
          <a:xfrm>
            <a:off x="2324457" y="5392579"/>
            <a:ext cx="3932396" cy="315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Cost-Effective &amp; Scalable Solution</a:t>
            </a:r>
            <a:endParaRPr lang="en-US" sz="1950" dirty="0"/>
          </a:p>
        </p:txBody>
      </p:sp>
      <p:sp>
        <p:nvSpPr>
          <p:cNvPr id="28" name="Text 26"/>
          <p:cNvSpPr/>
          <p:nvPr/>
        </p:nvSpPr>
        <p:spPr>
          <a:xfrm>
            <a:off x="792361" y="5823585"/>
            <a:ext cx="5464493" cy="6155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Early detection prevents major damages, reducing repair and water loss expenses.</a:t>
            </a:r>
            <a:endParaRPr lang="en-US" sz="1500" dirty="0"/>
          </a:p>
        </p:txBody>
      </p:sp>
      <p:sp>
        <p:nvSpPr>
          <p:cNvPr id="29" name="Shape 27"/>
          <p:cNvSpPr/>
          <p:nvPr/>
        </p:nvSpPr>
        <p:spPr>
          <a:xfrm>
            <a:off x="7508796" y="6487597"/>
            <a:ext cx="673537" cy="22860"/>
          </a:xfrm>
          <a:prstGeom prst="roundRect">
            <a:avLst>
              <a:gd name="adj" fmla="val 353578"/>
            </a:avLst>
          </a:prstGeom>
          <a:solidFill>
            <a:srgbClr val="B2D4E5"/>
          </a:solidFill>
          <a:ln/>
        </p:spPr>
      </p:sp>
      <p:sp>
        <p:nvSpPr>
          <p:cNvPr id="30" name="Shape 28"/>
          <p:cNvSpPr/>
          <p:nvPr/>
        </p:nvSpPr>
        <p:spPr>
          <a:xfrm>
            <a:off x="7098744" y="6282571"/>
            <a:ext cx="432911" cy="432911"/>
          </a:xfrm>
          <a:prstGeom prst="roundRect">
            <a:avLst>
              <a:gd name="adj" fmla="val 18671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31" name="Text 29"/>
          <p:cNvSpPr/>
          <p:nvPr/>
        </p:nvSpPr>
        <p:spPr>
          <a:xfrm>
            <a:off x="7223284" y="6347460"/>
            <a:ext cx="183713" cy="303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6</a:t>
            </a:r>
            <a:endParaRPr lang="en-US" sz="2350" dirty="0"/>
          </a:p>
        </p:txBody>
      </p:sp>
      <p:sp>
        <p:nvSpPr>
          <p:cNvPr id="32" name="Text 30"/>
          <p:cNvSpPr/>
          <p:nvPr/>
        </p:nvSpPr>
        <p:spPr>
          <a:xfrm>
            <a:off x="8373547" y="6258520"/>
            <a:ext cx="4698444" cy="315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Advanced Stability &amp; Smooth Navigation</a:t>
            </a:r>
            <a:endParaRPr lang="en-US" sz="1950" dirty="0"/>
          </a:p>
        </p:txBody>
      </p:sp>
      <p:sp>
        <p:nvSpPr>
          <p:cNvPr id="33" name="Text 31"/>
          <p:cNvSpPr/>
          <p:nvPr/>
        </p:nvSpPr>
        <p:spPr>
          <a:xfrm>
            <a:off x="8373547" y="6689527"/>
            <a:ext cx="5464493" cy="6155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</a:t>
            </a:r>
            <a:r>
              <a:rPr lang="en-US" sz="15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triangular wheel structure</a:t>
            </a: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ensures </a:t>
            </a:r>
            <a:r>
              <a:rPr lang="en-US" sz="15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steady movement</a:t>
            </a: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in complex pipeline environments.</a:t>
            </a:r>
            <a:endParaRPr lang="en-US" sz="1500" dirty="0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D35EFD0F-CF3F-301E-7455-6B47C1E4CE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3314610" y="6842918"/>
            <a:ext cx="438211" cy="216552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53785"/>
            <a:ext cx="3870246" cy="4837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800"/>
              </a:lnSpc>
              <a:buNone/>
            </a:pPr>
            <a:r>
              <a:rPr lang="en-US" sz="30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Work Plan</a:t>
            </a:r>
            <a:endParaRPr lang="en-US" sz="3000" dirty="0"/>
          </a:p>
        </p:txBody>
      </p:sp>
      <p:sp>
        <p:nvSpPr>
          <p:cNvPr id="3" name="Shape 1"/>
          <p:cNvSpPr/>
          <p:nvPr/>
        </p:nvSpPr>
        <p:spPr>
          <a:xfrm>
            <a:off x="793790" y="4824651"/>
            <a:ext cx="13042821" cy="15240"/>
          </a:xfrm>
          <a:prstGeom prst="roundRect">
            <a:avLst>
              <a:gd name="adj" fmla="val 406325"/>
            </a:avLst>
          </a:prstGeom>
          <a:solidFill>
            <a:srgbClr val="B2D4E5"/>
          </a:solidFill>
          <a:ln/>
        </p:spPr>
      </p:sp>
      <p:sp>
        <p:nvSpPr>
          <p:cNvPr id="4" name="Shape 2"/>
          <p:cNvSpPr/>
          <p:nvPr/>
        </p:nvSpPr>
        <p:spPr>
          <a:xfrm>
            <a:off x="2910840" y="4308634"/>
            <a:ext cx="15240" cy="516017"/>
          </a:xfrm>
          <a:prstGeom prst="roundRect">
            <a:avLst>
              <a:gd name="adj" fmla="val 406325"/>
            </a:avLst>
          </a:prstGeom>
          <a:solidFill>
            <a:srgbClr val="3965A7"/>
          </a:solidFill>
          <a:ln/>
        </p:spPr>
      </p:sp>
      <p:sp>
        <p:nvSpPr>
          <p:cNvPr id="5" name="Shape 3"/>
          <p:cNvSpPr/>
          <p:nvPr/>
        </p:nvSpPr>
        <p:spPr>
          <a:xfrm>
            <a:off x="2752606" y="4658797"/>
            <a:ext cx="331708" cy="331708"/>
          </a:xfrm>
          <a:prstGeom prst="roundRect">
            <a:avLst>
              <a:gd name="adj" fmla="val 18668"/>
            </a:avLst>
          </a:prstGeom>
          <a:solidFill>
            <a:srgbClr val="204C8E"/>
          </a:solidFill>
          <a:ln w="7620">
            <a:solidFill>
              <a:srgbClr val="3965A7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2868692" y="4708565"/>
            <a:ext cx="99417" cy="2321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</a:t>
            </a:r>
            <a:endParaRPr lang="en-US" sz="1800" dirty="0"/>
          </a:p>
        </p:txBody>
      </p:sp>
      <p:sp>
        <p:nvSpPr>
          <p:cNvPr id="7" name="Text 5"/>
          <p:cNvSpPr/>
          <p:nvPr/>
        </p:nvSpPr>
        <p:spPr>
          <a:xfrm>
            <a:off x="941189" y="2261830"/>
            <a:ext cx="3954542" cy="5803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Research &amp; Requirement Analysis (Week 1)</a:t>
            </a:r>
            <a:endParaRPr lang="en-US" sz="1800" dirty="0"/>
          </a:p>
        </p:txBody>
      </p:sp>
      <p:sp>
        <p:nvSpPr>
          <p:cNvPr id="8" name="Text 6"/>
          <p:cNvSpPr/>
          <p:nvPr/>
        </p:nvSpPr>
        <p:spPr>
          <a:xfrm>
            <a:off x="941189" y="2930485"/>
            <a:ext cx="3954542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Review existing systems and finalize project specs.</a:t>
            </a:r>
            <a:endParaRPr lang="en-US" sz="1150" dirty="0"/>
          </a:p>
        </p:txBody>
      </p:sp>
      <p:sp>
        <p:nvSpPr>
          <p:cNvPr id="9" name="Text 7"/>
          <p:cNvSpPr/>
          <p:nvPr/>
        </p:nvSpPr>
        <p:spPr>
          <a:xfrm>
            <a:off x="941189" y="3571637"/>
            <a:ext cx="3954542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Identify hardware, software, and set milestones.</a:t>
            </a:r>
            <a:endParaRPr lang="en-US" sz="1150" dirty="0"/>
          </a:p>
        </p:txBody>
      </p:sp>
      <p:sp>
        <p:nvSpPr>
          <p:cNvPr id="10" name="Shape 8"/>
          <p:cNvSpPr/>
          <p:nvPr/>
        </p:nvSpPr>
        <p:spPr>
          <a:xfrm>
            <a:off x="5109210" y="4824651"/>
            <a:ext cx="15240" cy="516017"/>
          </a:xfrm>
          <a:prstGeom prst="roundRect">
            <a:avLst>
              <a:gd name="adj" fmla="val 406325"/>
            </a:avLst>
          </a:prstGeom>
          <a:solidFill>
            <a:srgbClr val="3965A7"/>
          </a:solidFill>
          <a:ln/>
        </p:spPr>
      </p:sp>
      <p:sp>
        <p:nvSpPr>
          <p:cNvPr id="11" name="Shape 9"/>
          <p:cNvSpPr/>
          <p:nvPr/>
        </p:nvSpPr>
        <p:spPr>
          <a:xfrm>
            <a:off x="4950976" y="4658797"/>
            <a:ext cx="331708" cy="331708"/>
          </a:xfrm>
          <a:prstGeom prst="roundRect">
            <a:avLst>
              <a:gd name="adj" fmla="val 18668"/>
            </a:avLst>
          </a:prstGeom>
          <a:solidFill>
            <a:srgbClr val="204C8E"/>
          </a:solidFill>
          <a:ln w="7620">
            <a:solidFill>
              <a:srgbClr val="3965A7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5050988" y="4708565"/>
            <a:ext cx="131683" cy="2321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</a:t>
            </a:r>
            <a:endParaRPr lang="en-US" sz="1800" dirty="0"/>
          </a:p>
        </p:txBody>
      </p:sp>
      <p:sp>
        <p:nvSpPr>
          <p:cNvPr id="13" name="Text 11"/>
          <p:cNvSpPr/>
          <p:nvPr/>
        </p:nvSpPr>
        <p:spPr>
          <a:xfrm>
            <a:off x="3139559" y="5488067"/>
            <a:ext cx="3954542" cy="5803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Design &amp; Prototype Development (Weeks 2-4)</a:t>
            </a:r>
            <a:endParaRPr lang="en-US" sz="1800" dirty="0"/>
          </a:p>
        </p:txBody>
      </p:sp>
      <p:sp>
        <p:nvSpPr>
          <p:cNvPr id="14" name="Text 12"/>
          <p:cNvSpPr/>
          <p:nvPr/>
        </p:nvSpPr>
        <p:spPr>
          <a:xfrm>
            <a:off x="3570446" y="6156722"/>
            <a:ext cx="3092768" cy="290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Week 2: Design robot chassis.</a:t>
            </a:r>
            <a:endParaRPr lang="en-US" sz="1800" dirty="0"/>
          </a:p>
        </p:txBody>
      </p:sp>
      <p:sp>
        <p:nvSpPr>
          <p:cNvPr id="15" name="Text 13"/>
          <p:cNvSpPr/>
          <p:nvPr/>
        </p:nvSpPr>
        <p:spPr>
          <a:xfrm>
            <a:off x="3139559" y="6535222"/>
            <a:ext cx="3954542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Week 3: Integrate camera &amp; sensors.</a:t>
            </a:r>
            <a:endParaRPr lang="en-US" sz="1150" dirty="0"/>
          </a:p>
        </p:txBody>
      </p:sp>
      <p:sp>
        <p:nvSpPr>
          <p:cNvPr id="16" name="Text 14"/>
          <p:cNvSpPr/>
          <p:nvPr/>
        </p:nvSpPr>
        <p:spPr>
          <a:xfrm>
            <a:off x="3139559" y="6881574"/>
            <a:ext cx="3954542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Week 4: Develop basic motion controls.</a:t>
            </a:r>
            <a:endParaRPr lang="en-US" sz="1150" dirty="0"/>
          </a:p>
        </p:txBody>
      </p:sp>
      <p:sp>
        <p:nvSpPr>
          <p:cNvPr id="17" name="Shape 15"/>
          <p:cNvSpPr/>
          <p:nvPr/>
        </p:nvSpPr>
        <p:spPr>
          <a:xfrm>
            <a:off x="7307580" y="4308634"/>
            <a:ext cx="15240" cy="516017"/>
          </a:xfrm>
          <a:prstGeom prst="roundRect">
            <a:avLst>
              <a:gd name="adj" fmla="val 406325"/>
            </a:avLst>
          </a:prstGeom>
          <a:solidFill>
            <a:srgbClr val="3965A7"/>
          </a:solidFill>
          <a:ln/>
        </p:spPr>
      </p:sp>
      <p:sp>
        <p:nvSpPr>
          <p:cNvPr id="18" name="Shape 16"/>
          <p:cNvSpPr/>
          <p:nvPr/>
        </p:nvSpPr>
        <p:spPr>
          <a:xfrm>
            <a:off x="7149346" y="4658797"/>
            <a:ext cx="331708" cy="331708"/>
          </a:xfrm>
          <a:prstGeom prst="roundRect">
            <a:avLst>
              <a:gd name="adj" fmla="val 18668"/>
            </a:avLst>
          </a:prstGeom>
          <a:solidFill>
            <a:srgbClr val="204C8E"/>
          </a:solidFill>
          <a:ln w="7620">
            <a:solidFill>
              <a:srgbClr val="3965A7"/>
            </a:solidFill>
            <a:prstDash val="solid"/>
          </a:ln>
        </p:spPr>
      </p:sp>
      <p:sp>
        <p:nvSpPr>
          <p:cNvPr id="19" name="Text 17"/>
          <p:cNvSpPr/>
          <p:nvPr/>
        </p:nvSpPr>
        <p:spPr>
          <a:xfrm>
            <a:off x="7249478" y="4708565"/>
            <a:ext cx="131445" cy="2321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</a:t>
            </a:r>
            <a:endParaRPr lang="en-US" sz="1800" dirty="0"/>
          </a:p>
        </p:txBody>
      </p:sp>
      <p:sp>
        <p:nvSpPr>
          <p:cNvPr id="20" name="Text 18"/>
          <p:cNvSpPr/>
          <p:nvPr/>
        </p:nvSpPr>
        <p:spPr>
          <a:xfrm>
            <a:off x="5935980" y="1532334"/>
            <a:ext cx="2758440" cy="290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Software &amp; AI Integration </a:t>
            </a:r>
            <a:endParaRPr lang="en-US" sz="1800" dirty="0"/>
          </a:p>
        </p:txBody>
      </p:sp>
      <p:sp>
        <p:nvSpPr>
          <p:cNvPr id="21" name="Text 19"/>
          <p:cNvSpPr/>
          <p:nvPr/>
        </p:nvSpPr>
        <p:spPr>
          <a:xfrm>
            <a:off x="6154103" y="1910834"/>
            <a:ext cx="2322076" cy="290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(Weeks 4-6)</a:t>
            </a:r>
            <a:endParaRPr lang="en-US" sz="1800" dirty="0"/>
          </a:p>
        </p:txBody>
      </p:sp>
      <p:sp>
        <p:nvSpPr>
          <p:cNvPr id="22" name="Text 20"/>
          <p:cNvSpPr/>
          <p:nvPr/>
        </p:nvSpPr>
        <p:spPr>
          <a:xfrm>
            <a:off x="5337929" y="2289334"/>
            <a:ext cx="3954542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Week 4: Develop AI algorithms for crack detection.</a:t>
            </a:r>
            <a:endParaRPr lang="en-US" sz="1150" dirty="0"/>
          </a:p>
        </p:txBody>
      </p:sp>
      <p:sp>
        <p:nvSpPr>
          <p:cNvPr id="23" name="Text 21"/>
          <p:cNvSpPr/>
          <p:nvPr/>
        </p:nvSpPr>
        <p:spPr>
          <a:xfrm>
            <a:off x="5337929" y="2930485"/>
            <a:ext cx="3954542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Week 5: Integrate acoustic sensors for leak detection.</a:t>
            </a:r>
            <a:endParaRPr lang="en-US" sz="1150" dirty="0"/>
          </a:p>
        </p:txBody>
      </p:sp>
      <p:sp>
        <p:nvSpPr>
          <p:cNvPr id="24" name="Text 22"/>
          <p:cNvSpPr/>
          <p:nvPr/>
        </p:nvSpPr>
        <p:spPr>
          <a:xfrm>
            <a:off x="5337929" y="3571637"/>
            <a:ext cx="3954542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Week 6: Finalize AI integration with robot movement.</a:t>
            </a:r>
            <a:endParaRPr lang="en-US" sz="1150" dirty="0"/>
          </a:p>
        </p:txBody>
      </p:sp>
      <p:sp>
        <p:nvSpPr>
          <p:cNvPr id="25" name="Shape 23"/>
          <p:cNvSpPr/>
          <p:nvPr/>
        </p:nvSpPr>
        <p:spPr>
          <a:xfrm>
            <a:off x="9505950" y="4824651"/>
            <a:ext cx="15240" cy="516017"/>
          </a:xfrm>
          <a:prstGeom prst="roundRect">
            <a:avLst>
              <a:gd name="adj" fmla="val 406325"/>
            </a:avLst>
          </a:prstGeom>
          <a:solidFill>
            <a:srgbClr val="3965A7"/>
          </a:solidFill>
          <a:ln/>
        </p:spPr>
      </p:sp>
      <p:sp>
        <p:nvSpPr>
          <p:cNvPr id="26" name="Shape 24"/>
          <p:cNvSpPr/>
          <p:nvPr/>
        </p:nvSpPr>
        <p:spPr>
          <a:xfrm>
            <a:off x="9347716" y="4658797"/>
            <a:ext cx="331708" cy="331708"/>
          </a:xfrm>
          <a:prstGeom prst="roundRect">
            <a:avLst>
              <a:gd name="adj" fmla="val 18668"/>
            </a:avLst>
          </a:prstGeom>
          <a:solidFill>
            <a:srgbClr val="204C8E"/>
          </a:solidFill>
          <a:ln w="7620">
            <a:solidFill>
              <a:srgbClr val="3965A7"/>
            </a:solidFill>
            <a:prstDash val="solid"/>
          </a:ln>
        </p:spPr>
      </p:sp>
      <p:sp>
        <p:nvSpPr>
          <p:cNvPr id="27" name="Text 25"/>
          <p:cNvSpPr/>
          <p:nvPr/>
        </p:nvSpPr>
        <p:spPr>
          <a:xfrm>
            <a:off x="9450943" y="4708565"/>
            <a:ext cx="125254" cy="2321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4</a:t>
            </a:r>
            <a:endParaRPr lang="en-US" sz="1800" dirty="0"/>
          </a:p>
        </p:txBody>
      </p:sp>
      <p:sp>
        <p:nvSpPr>
          <p:cNvPr id="28" name="Text 26"/>
          <p:cNvSpPr/>
          <p:nvPr/>
        </p:nvSpPr>
        <p:spPr>
          <a:xfrm>
            <a:off x="8252817" y="5488067"/>
            <a:ext cx="2521387" cy="290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Testing &amp; Optimization </a:t>
            </a:r>
            <a:endParaRPr lang="en-US" sz="1800" dirty="0"/>
          </a:p>
        </p:txBody>
      </p:sp>
      <p:sp>
        <p:nvSpPr>
          <p:cNvPr id="29" name="Text 27"/>
          <p:cNvSpPr/>
          <p:nvPr/>
        </p:nvSpPr>
        <p:spPr>
          <a:xfrm>
            <a:off x="8352473" y="5866567"/>
            <a:ext cx="2322076" cy="290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(Weeks 7-8)</a:t>
            </a:r>
            <a:endParaRPr lang="en-US" sz="1800" dirty="0"/>
          </a:p>
        </p:txBody>
      </p:sp>
      <p:sp>
        <p:nvSpPr>
          <p:cNvPr id="30" name="Text 28"/>
          <p:cNvSpPr/>
          <p:nvPr/>
        </p:nvSpPr>
        <p:spPr>
          <a:xfrm>
            <a:off x="7536299" y="6245066"/>
            <a:ext cx="3954542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Week 7: Test robot in controlled environments.</a:t>
            </a:r>
            <a:endParaRPr lang="en-US" sz="1150" dirty="0"/>
          </a:p>
        </p:txBody>
      </p:sp>
      <p:sp>
        <p:nvSpPr>
          <p:cNvPr id="31" name="Text 29"/>
          <p:cNvSpPr/>
          <p:nvPr/>
        </p:nvSpPr>
        <p:spPr>
          <a:xfrm>
            <a:off x="7536299" y="6886218"/>
            <a:ext cx="3954542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Week 8: Optimize AI and navigation algorithms.</a:t>
            </a:r>
            <a:endParaRPr lang="en-US" sz="1150" dirty="0"/>
          </a:p>
        </p:txBody>
      </p:sp>
      <p:sp>
        <p:nvSpPr>
          <p:cNvPr id="32" name="Shape 30"/>
          <p:cNvSpPr/>
          <p:nvPr/>
        </p:nvSpPr>
        <p:spPr>
          <a:xfrm>
            <a:off x="11704320" y="4308634"/>
            <a:ext cx="15240" cy="516017"/>
          </a:xfrm>
          <a:prstGeom prst="roundRect">
            <a:avLst>
              <a:gd name="adj" fmla="val 406325"/>
            </a:avLst>
          </a:prstGeom>
          <a:solidFill>
            <a:srgbClr val="3965A7"/>
          </a:solidFill>
          <a:ln/>
        </p:spPr>
      </p:sp>
      <p:sp>
        <p:nvSpPr>
          <p:cNvPr id="33" name="Shape 31"/>
          <p:cNvSpPr/>
          <p:nvPr/>
        </p:nvSpPr>
        <p:spPr>
          <a:xfrm>
            <a:off x="11546086" y="4658797"/>
            <a:ext cx="331708" cy="331708"/>
          </a:xfrm>
          <a:prstGeom prst="roundRect">
            <a:avLst>
              <a:gd name="adj" fmla="val 18668"/>
            </a:avLst>
          </a:prstGeom>
          <a:solidFill>
            <a:srgbClr val="204C8E"/>
          </a:solidFill>
          <a:ln w="7620">
            <a:solidFill>
              <a:srgbClr val="3965A7"/>
            </a:solidFill>
            <a:prstDash val="solid"/>
          </a:ln>
        </p:spPr>
      </p:sp>
      <p:sp>
        <p:nvSpPr>
          <p:cNvPr id="34" name="Text 32"/>
          <p:cNvSpPr/>
          <p:nvPr/>
        </p:nvSpPr>
        <p:spPr>
          <a:xfrm>
            <a:off x="11645979" y="4708565"/>
            <a:ext cx="131921" cy="2321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5</a:t>
            </a:r>
            <a:endParaRPr lang="en-US" sz="1800" dirty="0"/>
          </a:p>
        </p:txBody>
      </p:sp>
      <p:sp>
        <p:nvSpPr>
          <p:cNvPr id="35" name="Text 33"/>
          <p:cNvSpPr/>
          <p:nvPr/>
        </p:nvSpPr>
        <p:spPr>
          <a:xfrm>
            <a:off x="10213181" y="2173486"/>
            <a:ext cx="2997398" cy="290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Final Testing &amp; Deployment </a:t>
            </a:r>
            <a:endParaRPr lang="en-US" sz="1800" dirty="0"/>
          </a:p>
        </p:txBody>
      </p:sp>
      <p:sp>
        <p:nvSpPr>
          <p:cNvPr id="36" name="Text 34"/>
          <p:cNvSpPr/>
          <p:nvPr/>
        </p:nvSpPr>
        <p:spPr>
          <a:xfrm>
            <a:off x="10550843" y="2551986"/>
            <a:ext cx="2322076" cy="290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(Week 9)</a:t>
            </a:r>
            <a:endParaRPr lang="en-US" sz="1800" dirty="0"/>
          </a:p>
        </p:txBody>
      </p:sp>
      <p:sp>
        <p:nvSpPr>
          <p:cNvPr id="37" name="Text 35"/>
          <p:cNvSpPr/>
          <p:nvPr/>
        </p:nvSpPr>
        <p:spPr>
          <a:xfrm>
            <a:off x="9734669" y="2930485"/>
            <a:ext cx="3954542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Week 9: Conduct real-world testing and troubleshooting.</a:t>
            </a:r>
            <a:endParaRPr lang="en-US" sz="1150" dirty="0"/>
          </a:p>
        </p:txBody>
      </p:sp>
      <p:sp>
        <p:nvSpPr>
          <p:cNvPr id="38" name="Text 36"/>
          <p:cNvSpPr/>
          <p:nvPr/>
        </p:nvSpPr>
        <p:spPr>
          <a:xfrm>
            <a:off x="9734669" y="3571637"/>
            <a:ext cx="3954542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Ensure real-time data transmission for monitoring.</a:t>
            </a:r>
            <a:endParaRPr lang="en-US" sz="1150" dirty="0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20618487-F0CA-2A03-F8E6-7E0C0869D6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3314610" y="6842918"/>
            <a:ext cx="438211" cy="216552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3742611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Thank You</a:t>
            </a:r>
            <a:endParaRPr lang="en-US" sz="465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B87154D-05E2-1701-6B52-DCF99B77EC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3314610" y="6842918"/>
            <a:ext cx="438211" cy="216552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338042" y="2072640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Conclusion</a:t>
            </a:r>
            <a:endParaRPr lang="en-US" sz="4650" dirty="0"/>
          </a:p>
        </p:txBody>
      </p:sp>
      <p:sp>
        <p:nvSpPr>
          <p:cNvPr id="3" name="Text 1"/>
          <p:cNvSpPr/>
          <p:nvPr/>
        </p:nvSpPr>
        <p:spPr>
          <a:xfrm>
            <a:off x="793790" y="327052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888581"/>
            <a:ext cx="4082891" cy="22682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DB76BD7-A000-0204-96A3-7B2369E92B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3314610" y="6842918"/>
            <a:ext cx="438211" cy="216552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24997"/>
            <a:ext cx="7986713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Future Scope and Conclusion</a:t>
            </a:r>
            <a:endParaRPr lang="en-US" sz="4650" dirty="0"/>
          </a:p>
        </p:txBody>
      </p:sp>
      <p:sp>
        <p:nvSpPr>
          <p:cNvPr id="3" name="Shape 1"/>
          <p:cNvSpPr/>
          <p:nvPr/>
        </p:nvSpPr>
        <p:spPr>
          <a:xfrm>
            <a:off x="793790" y="2122884"/>
            <a:ext cx="2173724" cy="1324689"/>
          </a:xfrm>
          <a:prstGeom prst="roundRect">
            <a:avLst>
              <a:gd name="adj" fmla="val 7192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028224" y="2558415"/>
            <a:ext cx="121325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3194328" y="2349698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Expansion</a:t>
            </a:r>
            <a:endParaRPr lang="en-US" sz="2300" dirty="0"/>
          </a:p>
        </p:txBody>
      </p:sp>
      <p:sp>
        <p:nvSpPr>
          <p:cNvPr id="6" name="Text 4"/>
          <p:cNvSpPr/>
          <p:nvPr/>
        </p:nvSpPr>
        <p:spPr>
          <a:xfrm>
            <a:off x="3194328" y="2857857"/>
            <a:ext cx="67948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Scaling the robot for larger pipelines. Enhancing its capabilities.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3080861" y="3432334"/>
            <a:ext cx="10642402" cy="15240"/>
          </a:xfrm>
          <a:prstGeom prst="roundRect">
            <a:avLst>
              <a:gd name="adj" fmla="val 625116"/>
            </a:avLst>
          </a:prstGeom>
          <a:solidFill>
            <a:srgbClr val="B2D4E5"/>
          </a:solidFill>
          <a:ln/>
        </p:spPr>
      </p:sp>
      <p:sp>
        <p:nvSpPr>
          <p:cNvPr id="8" name="Shape 6"/>
          <p:cNvSpPr/>
          <p:nvPr/>
        </p:nvSpPr>
        <p:spPr>
          <a:xfrm>
            <a:off x="793790" y="3560921"/>
            <a:ext cx="4347567" cy="1324689"/>
          </a:xfrm>
          <a:prstGeom prst="roundRect">
            <a:avLst>
              <a:gd name="adj" fmla="val 7192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1028224" y="3996452"/>
            <a:ext cx="160734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368171" y="3787735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Upgrades</a:t>
            </a:r>
            <a:endParaRPr lang="en-US" sz="2300" dirty="0"/>
          </a:p>
        </p:txBody>
      </p:sp>
      <p:sp>
        <p:nvSpPr>
          <p:cNvPr id="11" name="Text 9"/>
          <p:cNvSpPr/>
          <p:nvPr/>
        </p:nvSpPr>
        <p:spPr>
          <a:xfrm>
            <a:off x="5368171" y="4295894"/>
            <a:ext cx="606004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Adding new sensors. Incorporating advanced AI models.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5254704" y="4870371"/>
            <a:ext cx="8468558" cy="15240"/>
          </a:xfrm>
          <a:prstGeom prst="roundRect">
            <a:avLst>
              <a:gd name="adj" fmla="val 625116"/>
            </a:avLst>
          </a:prstGeom>
          <a:solidFill>
            <a:srgbClr val="B2D4E5"/>
          </a:solidFill>
          <a:ln/>
        </p:spPr>
      </p:sp>
      <p:sp>
        <p:nvSpPr>
          <p:cNvPr id="13" name="Shape 11"/>
          <p:cNvSpPr/>
          <p:nvPr/>
        </p:nvSpPr>
        <p:spPr>
          <a:xfrm>
            <a:off x="793790" y="4998958"/>
            <a:ext cx="6521410" cy="1687592"/>
          </a:xfrm>
          <a:prstGeom prst="roundRect">
            <a:avLst>
              <a:gd name="adj" fmla="val 5645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1028224" y="5615940"/>
            <a:ext cx="160496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7542014" y="5225772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Developments</a:t>
            </a:r>
            <a:endParaRPr lang="en-US" sz="2300" dirty="0"/>
          </a:p>
        </p:txBody>
      </p:sp>
      <p:sp>
        <p:nvSpPr>
          <p:cNvPr id="16" name="Text 14"/>
          <p:cNvSpPr/>
          <p:nvPr/>
        </p:nvSpPr>
        <p:spPr>
          <a:xfrm>
            <a:off x="7542014" y="5733931"/>
            <a:ext cx="606778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Creating robots for different pipeline types. Improving inspection efficiency.</a:t>
            </a:r>
            <a:endParaRPr lang="en-US" sz="1750" dirty="0"/>
          </a:p>
        </p:txBody>
      </p:sp>
      <p:sp>
        <p:nvSpPr>
          <p:cNvPr id="17" name="Text 15"/>
          <p:cNvSpPr/>
          <p:nvPr/>
        </p:nvSpPr>
        <p:spPr>
          <a:xfrm>
            <a:off x="793790" y="694170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683419"/>
            <a:ext cx="7556421" cy="11908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650"/>
              </a:lnSpc>
              <a:buNone/>
            </a:pPr>
            <a:r>
              <a:rPr lang="en-US" sz="37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Our Cutting-Edge Technology Stack</a:t>
            </a:r>
            <a:endParaRPr lang="en-US" sz="37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2146459"/>
            <a:ext cx="907256" cy="134993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459623" y="2327910"/>
            <a:ext cx="2381607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AI Models</a:t>
            </a:r>
            <a:endParaRPr lang="en-US" sz="1850" dirty="0"/>
          </a:p>
        </p:txBody>
      </p:sp>
      <p:sp>
        <p:nvSpPr>
          <p:cNvPr id="6" name="Text 2"/>
          <p:cNvSpPr/>
          <p:nvPr/>
        </p:nvSpPr>
        <p:spPr>
          <a:xfrm>
            <a:off x="7459623" y="2734389"/>
            <a:ext cx="6376988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We use deep learning. It recognizes crack patterns. It also analyzes leak signatures.</a:t>
            </a:r>
            <a:endParaRPr lang="en-US" sz="14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0190" y="3496389"/>
            <a:ext cx="907256" cy="134993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459623" y="3677841"/>
            <a:ext cx="2381607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Sound Wave Analysis</a:t>
            </a:r>
            <a:endParaRPr lang="en-US" sz="1850" dirty="0"/>
          </a:p>
        </p:txBody>
      </p:sp>
      <p:sp>
        <p:nvSpPr>
          <p:cNvPr id="9" name="Text 4"/>
          <p:cNvSpPr/>
          <p:nvPr/>
        </p:nvSpPr>
        <p:spPr>
          <a:xfrm>
            <a:off x="7459623" y="4084320"/>
            <a:ext cx="6376988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Acoustic sensors detect water flow. This helps pinpoint leak locations. This ensures accuracy.</a:t>
            </a:r>
            <a:endParaRPr lang="en-US" sz="14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0190" y="4846320"/>
            <a:ext cx="907256" cy="134993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459623" y="5027771"/>
            <a:ext cx="2381607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Computer Vision</a:t>
            </a:r>
            <a:endParaRPr lang="en-US" sz="1850" dirty="0"/>
          </a:p>
        </p:txBody>
      </p:sp>
      <p:sp>
        <p:nvSpPr>
          <p:cNvPr id="12" name="Text 6"/>
          <p:cNvSpPr/>
          <p:nvPr/>
        </p:nvSpPr>
        <p:spPr>
          <a:xfrm>
            <a:off x="7459623" y="5434251"/>
            <a:ext cx="6376988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High-resolution Endoscopic cameras capture images. Image processing enhances crack visibility. This helps in analysis.</a:t>
            </a:r>
            <a:endParaRPr lang="en-US" sz="14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80190" y="6196251"/>
            <a:ext cx="907256" cy="1349931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459623" y="6377702"/>
            <a:ext cx="2381607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Edge Computing</a:t>
            </a:r>
            <a:endParaRPr lang="en-US" sz="1850" dirty="0"/>
          </a:p>
        </p:txBody>
      </p:sp>
      <p:sp>
        <p:nvSpPr>
          <p:cNvPr id="15" name="Text 8"/>
          <p:cNvSpPr/>
          <p:nvPr/>
        </p:nvSpPr>
        <p:spPr>
          <a:xfrm>
            <a:off x="7459623" y="6784181"/>
            <a:ext cx="6376988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Onboard processors handle data. This reduces the need for external connections. It ensures efficient data usage.</a:t>
            </a:r>
            <a:endParaRPr lang="en-US" sz="14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A938E3C-E8D6-BE6D-B4D3-F8AFCC355BB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13314610" y="6842918"/>
            <a:ext cx="438211" cy="216552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55174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429953"/>
            <a:ext cx="9826823" cy="6698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250"/>
              </a:lnSpc>
              <a:buNone/>
            </a:pPr>
            <a:r>
              <a:rPr lang="en-US" sz="42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Key Features for Enhanced Performance</a:t>
            </a:r>
            <a:endParaRPr lang="en-US" sz="4200" dirty="0"/>
          </a:p>
        </p:txBody>
      </p:sp>
      <p:sp>
        <p:nvSpPr>
          <p:cNvPr id="4" name="Shape 1"/>
          <p:cNvSpPr/>
          <p:nvPr/>
        </p:nvSpPr>
        <p:spPr>
          <a:xfrm>
            <a:off x="793790" y="4405908"/>
            <a:ext cx="6419374" cy="1207294"/>
          </a:xfrm>
          <a:prstGeom prst="roundRect">
            <a:avLst>
              <a:gd name="adj" fmla="val 7102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05483" y="4617601"/>
            <a:ext cx="4646652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High-Resolution Endoscopic Cameras</a:t>
            </a: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1005483" y="5074801"/>
            <a:ext cx="5995987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They provide clear images. They ensure detailed inspection.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7417237" y="4405908"/>
            <a:ext cx="6419374" cy="1207294"/>
          </a:xfrm>
          <a:prstGeom prst="roundRect">
            <a:avLst>
              <a:gd name="adj" fmla="val 7102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7628930" y="4617601"/>
            <a:ext cx="3457456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AI-Driven Sound Processing</a:t>
            </a:r>
            <a:endParaRPr lang="en-US" sz="2100" dirty="0"/>
          </a:p>
        </p:txBody>
      </p:sp>
      <p:sp>
        <p:nvSpPr>
          <p:cNvPr id="9" name="Text 6"/>
          <p:cNvSpPr/>
          <p:nvPr/>
        </p:nvSpPr>
        <p:spPr>
          <a:xfrm>
            <a:off x="7628930" y="5074801"/>
            <a:ext cx="5995987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It enhances leak detection. Accurate localization is achieved.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793790" y="5817275"/>
            <a:ext cx="6419374" cy="1534001"/>
          </a:xfrm>
          <a:prstGeom prst="roundRect">
            <a:avLst>
              <a:gd name="adj" fmla="val 558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05483" y="6028968"/>
            <a:ext cx="2679383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SD Card Storage</a:t>
            </a:r>
            <a:endParaRPr lang="en-US" sz="2100" dirty="0"/>
          </a:p>
        </p:txBody>
      </p:sp>
      <p:sp>
        <p:nvSpPr>
          <p:cNvPr id="12" name="Text 9"/>
          <p:cNvSpPr/>
          <p:nvPr/>
        </p:nvSpPr>
        <p:spPr>
          <a:xfrm>
            <a:off x="1005483" y="6486168"/>
            <a:ext cx="5995987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Footage is stored for analysis. No data is lost during inspection.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7417237" y="5817275"/>
            <a:ext cx="6419374" cy="1534001"/>
          </a:xfrm>
          <a:prstGeom prst="roundRect">
            <a:avLst>
              <a:gd name="adj" fmla="val 558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7628930" y="6028968"/>
            <a:ext cx="2679383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Real-Time Tracking</a:t>
            </a:r>
            <a:endParaRPr lang="en-US" sz="2100" dirty="0"/>
          </a:p>
        </p:txBody>
      </p:sp>
      <p:sp>
        <p:nvSpPr>
          <p:cNvPr id="15" name="Text 12"/>
          <p:cNvSpPr/>
          <p:nvPr/>
        </p:nvSpPr>
        <p:spPr>
          <a:xfrm>
            <a:off x="7628930" y="6486168"/>
            <a:ext cx="5995987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Tracks the robot's location. Marks issues with precision.</a:t>
            </a:r>
            <a:endParaRPr lang="en-US" sz="16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33E0704-FB0B-A360-D1A1-AC025D0A0E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3314610" y="6842918"/>
            <a:ext cx="438211" cy="216552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65453"/>
            <a:ext cx="4465558" cy="558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350"/>
              </a:lnSpc>
              <a:buNone/>
            </a:pPr>
            <a:r>
              <a:rPr lang="en-US" sz="35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Problem Statement</a:t>
            </a:r>
            <a:endParaRPr lang="en-US" sz="3500" dirty="0"/>
          </a:p>
        </p:txBody>
      </p:sp>
      <p:sp>
        <p:nvSpPr>
          <p:cNvPr id="3" name="Text 1"/>
          <p:cNvSpPr/>
          <p:nvPr/>
        </p:nvSpPr>
        <p:spPr>
          <a:xfrm>
            <a:off x="793790" y="1663779"/>
            <a:ext cx="13042821" cy="13606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Underground water pipelines suffer from undetected cracks and leakages, leading to water loss, structural damage, and high maintenance costs. Existing inspection methods are manual, inefficient, and lack real-time analysis. There is a need for an autonomous, AI-powered robot that can detect cracks and leaks accurately, store inspection data, and operate efficiently within fixed-size pipelines.</a:t>
            </a:r>
            <a:endParaRPr lang="en-US" sz="1650" dirty="0"/>
          </a:p>
        </p:txBody>
      </p:sp>
      <p:sp>
        <p:nvSpPr>
          <p:cNvPr id="4" name="Text 2"/>
          <p:cNvSpPr/>
          <p:nvPr/>
        </p:nvSpPr>
        <p:spPr>
          <a:xfrm>
            <a:off x="793790" y="3215759"/>
            <a:ext cx="13042821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endParaRPr lang="en-US" sz="1650" dirty="0"/>
          </a:p>
        </p:txBody>
      </p:sp>
      <p:sp>
        <p:nvSpPr>
          <p:cNvPr id="5" name="Text 3"/>
          <p:cNvSpPr/>
          <p:nvPr/>
        </p:nvSpPr>
        <p:spPr>
          <a:xfrm>
            <a:off x="793790" y="3811072"/>
            <a:ext cx="12072580" cy="558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350"/>
              </a:lnSpc>
              <a:buNone/>
            </a:pPr>
            <a:r>
              <a:rPr lang="en-US" sz="35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Need Analysis: Safeguarding Infrastructure &amp; Environment</a:t>
            </a:r>
            <a:endParaRPr lang="en-US" sz="350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4624388"/>
            <a:ext cx="2301954" cy="1422678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793790" y="6259711"/>
            <a:ext cx="3069312" cy="5579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High Costs of Manual Inspection 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93790" y="6919674"/>
            <a:ext cx="3069312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Manual inspection is costly, time-consuming, and inefficient.</a:t>
            </a:r>
            <a:endParaRPr lang="en-US" sz="1300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8253" y="4624388"/>
            <a:ext cx="2301954" cy="1422678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4118253" y="6259711"/>
            <a:ext cx="2319814" cy="278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Environmental Impact</a:t>
            </a:r>
            <a:endParaRPr lang="en-US" sz="1750" dirty="0"/>
          </a:p>
        </p:txBody>
      </p:sp>
      <p:sp>
        <p:nvSpPr>
          <p:cNvPr id="11" name="Text 7"/>
          <p:cNvSpPr/>
          <p:nvPr/>
        </p:nvSpPr>
        <p:spPr>
          <a:xfrm>
            <a:off x="4118253" y="6640711"/>
            <a:ext cx="3069312" cy="8165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Undetected leaks risk contaminating soil and harming delicate surrounding ecosystems.</a:t>
            </a:r>
            <a:endParaRPr lang="en-US" sz="1300" dirty="0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42716" y="4624388"/>
            <a:ext cx="2301954" cy="1422678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7442716" y="6259711"/>
            <a:ext cx="2797016" cy="278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Critical Infrastructure Risk</a:t>
            </a:r>
            <a:endParaRPr lang="en-US" sz="1750" dirty="0"/>
          </a:p>
        </p:txBody>
      </p:sp>
      <p:sp>
        <p:nvSpPr>
          <p:cNvPr id="14" name="Text 9"/>
          <p:cNvSpPr/>
          <p:nvPr/>
        </p:nvSpPr>
        <p:spPr>
          <a:xfrm>
            <a:off x="7442716" y="6640711"/>
            <a:ext cx="3069312" cy="8165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Pipeline failures can cause severe service disruptions threatening community stability.</a:t>
            </a:r>
            <a:endParaRPr lang="en-US" sz="1300" dirty="0"/>
          </a:p>
        </p:txBody>
      </p:sp>
      <p:pic>
        <p:nvPicPr>
          <p:cNvPr id="1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67179" y="4624388"/>
            <a:ext cx="2302073" cy="1422678"/>
          </a:xfrm>
          <a:prstGeom prst="rect">
            <a:avLst/>
          </a:prstGeom>
        </p:spPr>
      </p:pic>
      <p:sp>
        <p:nvSpPr>
          <p:cNvPr id="16" name="Text 10"/>
          <p:cNvSpPr/>
          <p:nvPr/>
        </p:nvSpPr>
        <p:spPr>
          <a:xfrm>
            <a:off x="10767179" y="6259711"/>
            <a:ext cx="2232779" cy="278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Aging Pipelines</a:t>
            </a:r>
            <a:endParaRPr lang="en-US" sz="1750" dirty="0"/>
          </a:p>
        </p:txBody>
      </p:sp>
      <p:sp>
        <p:nvSpPr>
          <p:cNvPr id="17" name="Text 11"/>
          <p:cNvSpPr/>
          <p:nvPr/>
        </p:nvSpPr>
        <p:spPr>
          <a:xfrm>
            <a:off x="10767179" y="6640711"/>
            <a:ext cx="3069431" cy="8165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Traditional monitoring methods are slow and error-prone for our decades-old infrastructure.</a:t>
            </a:r>
            <a:endParaRPr lang="en-US" sz="130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3B7F9AF-C4EA-D989-91A8-FB61111968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3314610" y="6842918"/>
            <a:ext cx="438211" cy="216552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61787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Literature Survey</a:t>
            </a:r>
            <a:endParaRPr lang="en-US" sz="4650" dirty="0"/>
          </a:p>
        </p:txBody>
      </p:sp>
      <p:sp>
        <p:nvSpPr>
          <p:cNvPr id="3" name="Text 1"/>
          <p:cNvSpPr/>
          <p:nvPr/>
        </p:nvSpPr>
        <p:spPr>
          <a:xfrm>
            <a:off x="2172057" y="2643902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Introduction</a:t>
            </a:r>
            <a:endParaRPr lang="en-US" sz="2300" dirty="0"/>
          </a:p>
        </p:txBody>
      </p:sp>
      <p:sp>
        <p:nvSpPr>
          <p:cNvPr id="4" name="Text 2"/>
          <p:cNvSpPr/>
          <p:nvPr/>
        </p:nvSpPr>
        <p:spPr>
          <a:xfrm>
            <a:off x="793790" y="3152061"/>
            <a:ext cx="435530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Existing pipeline inspection methods rely on manual checks, leading to inefficiencies and delays.</a:t>
            </a:r>
            <a:endParaRPr lang="en-US" sz="17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9258" y="2887742"/>
            <a:ext cx="3651885" cy="3651885"/>
          </a:xfrm>
          <a:prstGeom prst="rect">
            <a:avLst/>
          </a:prstGeom>
        </p:spPr>
      </p:pic>
      <p:sp>
        <p:nvSpPr>
          <p:cNvPr id="6" name="Shape 3"/>
          <p:cNvSpPr/>
          <p:nvPr/>
        </p:nvSpPr>
        <p:spPr>
          <a:xfrm>
            <a:off x="5609868" y="3397091"/>
            <a:ext cx="566976" cy="566976"/>
          </a:xfrm>
          <a:prstGeom prst="roundRect">
            <a:avLst>
              <a:gd name="adj" fmla="val 1611154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482" y="3547705"/>
            <a:ext cx="265748" cy="265747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9481304" y="2159675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Existing Systems</a:t>
            </a:r>
            <a:endParaRPr lang="en-US" sz="2300" dirty="0"/>
          </a:p>
        </p:txBody>
      </p:sp>
      <p:sp>
        <p:nvSpPr>
          <p:cNvPr id="9" name="Text 5"/>
          <p:cNvSpPr/>
          <p:nvPr/>
        </p:nvSpPr>
        <p:spPr>
          <a:xfrm>
            <a:off x="9481304" y="2667833"/>
            <a:ext cx="435530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Current robotic systems use cameras and sensors but lack real-time AI analysis.</a:t>
            </a:r>
            <a:endParaRPr lang="en-US" sz="17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9258" y="2887742"/>
            <a:ext cx="3651885" cy="3651885"/>
          </a:xfrm>
          <a:prstGeom prst="rect">
            <a:avLst/>
          </a:prstGeom>
        </p:spPr>
      </p:pic>
      <p:sp>
        <p:nvSpPr>
          <p:cNvPr id="11" name="Shape 6"/>
          <p:cNvSpPr/>
          <p:nvPr/>
        </p:nvSpPr>
        <p:spPr>
          <a:xfrm>
            <a:off x="7574756" y="2758678"/>
            <a:ext cx="566976" cy="566976"/>
          </a:xfrm>
          <a:prstGeom prst="roundRect">
            <a:avLst>
              <a:gd name="adj" fmla="val 1611154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25370" y="2909292"/>
            <a:ext cx="265748" cy="265747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9594771" y="4096703"/>
            <a:ext cx="3945374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Crack and Leakage Detection</a:t>
            </a:r>
            <a:endParaRPr lang="en-US" sz="2300" dirty="0"/>
          </a:p>
        </p:txBody>
      </p:sp>
      <p:sp>
        <p:nvSpPr>
          <p:cNvPr id="14" name="Text 8"/>
          <p:cNvSpPr/>
          <p:nvPr/>
        </p:nvSpPr>
        <p:spPr>
          <a:xfrm>
            <a:off x="9594771" y="4604861"/>
            <a:ext cx="424184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Most robots use basic imaging without automated marking or real-time defect identification.</a:t>
            </a:r>
            <a:endParaRPr lang="en-US" sz="175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89258" y="2887742"/>
            <a:ext cx="3651885" cy="3651885"/>
          </a:xfrm>
          <a:prstGeom prst="rect">
            <a:avLst/>
          </a:prstGeom>
        </p:spPr>
      </p:pic>
      <p:sp>
        <p:nvSpPr>
          <p:cNvPr id="16" name="Shape 9"/>
          <p:cNvSpPr/>
          <p:nvPr/>
        </p:nvSpPr>
        <p:spPr>
          <a:xfrm>
            <a:off x="8789075" y="4430197"/>
            <a:ext cx="566976" cy="566976"/>
          </a:xfrm>
          <a:prstGeom prst="roundRect">
            <a:avLst>
              <a:gd name="adj" fmla="val 1611154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pic>
        <p:nvPicPr>
          <p:cNvPr id="1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39689" y="4580811"/>
            <a:ext cx="265748" cy="265747"/>
          </a:xfrm>
          <a:prstGeom prst="rect">
            <a:avLst/>
          </a:prstGeom>
        </p:spPr>
      </p:pic>
      <p:sp>
        <p:nvSpPr>
          <p:cNvPr id="18" name="Text 10"/>
          <p:cNvSpPr/>
          <p:nvPr/>
        </p:nvSpPr>
        <p:spPr>
          <a:xfrm>
            <a:off x="9481304" y="6033730"/>
            <a:ext cx="2981325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Power &amp; Backtracking</a:t>
            </a:r>
            <a:endParaRPr lang="en-US" sz="2300" dirty="0"/>
          </a:p>
        </p:txBody>
      </p:sp>
      <p:sp>
        <p:nvSpPr>
          <p:cNvPr id="19" name="Text 11"/>
          <p:cNvSpPr/>
          <p:nvPr/>
        </p:nvSpPr>
        <p:spPr>
          <a:xfrm>
            <a:off x="9481304" y="6541889"/>
            <a:ext cx="435530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Most robots have limited battery life and lack efficient backtracking mechanisms.</a:t>
            </a:r>
            <a:endParaRPr lang="en-US" sz="1750" dirty="0"/>
          </a:p>
        </p:txBody>
      </p:sp>
      <p:pic>
        <p:nvPicPr>
          <p:cNvPr id="20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89258" y="2887742"/>
            <a:ext cx="3651885" cy="3651885"/>
          </a:xfrm>
          <a:prstGeom prst="rect">
            <a:avLst/>
          </a:prstGeom>
        </p:spPr>
      </p:pic>
      <p:sp>
        <p:nvSpPr>
          <p:cNvPr id="21" name="Shape 12"/>
          <p:cNvSpPr/>
          <p:nvPr/>
        </p:nvSpPr>
        <p:spPr>
          <a:xfrm>
            <a:off x="7574756" y="6101596"/>
            <a:ext cx="566976" cy="566976"/>
          </a:xfrm>
          <a:prstGeom prst="roundRect">
            <a:avLst>
              <a:gd name="adj" fmla="val 1611154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pic>
        <p:nvPicPr>
          <p:cNvPr id="22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25370" y="6252210"/>
            <a:ext cx="265748" cy="265747"/>
          </a:xfrm>
          <a:prstGeom prst="rect">
            <a:avLst/>
          </a:prstGeom>
        </p:spPr>
      </p:pic>
      <p:sp>
        <p:nvSpPr>
          <p:cNvPr id="23" name="Text 13"/>
          <p:cNvSpPr/>
          <p:nvPr/>
        </p:nvSpPr>
        <p:spPr>
          <a:xfrm>
            <a:off x="1592580" y="5367933"/>
            <a:ext cx="3556516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Data Storage &amp; Processing</a:t>
            </a:r>
            <a:endParaRPr lang="en-US" sz="2300" dirty="0"/>
          </a:p>
        </p:txBody>
      </p:sp>
      <p:sp>
        <p:nvSpPr>
          <p:cNvPr id="24" name="Text 14"/>
          <p:cNvSpPr/>
          <p:nvPr/>
        </p:nvSpPr>
        <p:spPr>
          <a:xfrm>
            <a:off x="793790" y="5876092"/>
            <a:ext cx="435530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Current systems store raw inspection data but lack real-time computational analysis onboard.</a:t>
            </a:r>
            <a:endParaRPr lang="en-US" sz="1750" dirty="0"/>
          </a:p>
        </p:txBody>
      </p:sp>
      <p:pic>
        <p:nvPicPr>
          <p:cNvPr id="25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89258" y="2887742"/>
            <a:ext cx="3651885" cy="3651885"/>
          </a:xfrm>
          <a:prstGeom prst="rect">
            <a:avLst/>
          </a:prstGeom>
        </p:spPr>
      </p:pic>
      <p:sp>
        <p:nvSpPr>
          <p:cNvPr id="26" name="Shape 15"/>
          <p:cNvSpPr/>
          <p:nvPr/>
        </p:nvSpPr>
        <p:spPr>
          <a:xfrm>
            <a:off x="5609868" y="5463183"/>
            <a:ext cx="566976" cy="566976"/>
          </a:xfrm>
          <a:prstGeom prst="roundRect">
            <a:avLst>
              <a:gd name="adj" fmla="val 1611154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pic>
        <p:nvPicPr>
          <p:cNvPr id="27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760482" y="5613797"/>
            <a:ext cx="265748" cy="265747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F943F56A-5382-4C0C-12AA-2D4197D490D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6104358">
            <a:off x="6899693" y="589326"/>
            <a:ext cx="438211" cy="1419423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61D100ED-E27E-B607-B668-0D6C73063B4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5400000">
            <a:off x="13314610" y="6842918"/>
            <a:ext cx="438211" cy="216552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3502" y="2496299"/>
            <a:ext cx="3581958" cy="381659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0932" y="621387"/>
            <a:ext cx="7562136" cy="11122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350"/>
              </a:lnSpc>
              <a:buNone/>
            </a:pPr>
            <a:r>
              <a:rPr lang="en-US" sz="35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Project Overview: Revolutionizing Pipeline Monitoring</a:t>
            </a:r>
            <a:endParaRPr lang="en-US" sz="3500" dirty="0"/>
          </a:p>
        </p:txBody>
      </p:sp>
      <p:sp>
        <p:nvSpPr>
          <p:cNvPr id="4" name="Text 1"/>
          <p:cNvSpPr/>
          <p:nvPr/>
        </p:nvSpPr>
        <p:spPr>
          <a:xfrm>
            <a:off x="790932" y="1987868"/>
            <a:ext cx="7562136" cy="2712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endParaRPr lang="en-US" sz="13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932" y="2449711"/>
            <a:ext cx="847368" cy="1451848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892498" y="2619137"/>
            <a:ext cx="2975610" cy="333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Autonomous Navigation</a:t>
            </a:r>
            <a:endParaRPr lang="en-US" sz="2100" dirty="0"/>
          </a:p>
        </p:txBody>
      </p:sp>
      <p:sp>
        <p:nvSpPr>
          <p:cNvPr id="7" name="Text 3"/>
          <p:cNvSpPr/>
          <p:nvPr/>
        </p:nvSpPr>
        <p:spPr>
          <a:xfrm>
            <a:off x="1892498" y="3054429"/>
            <a:ext cx="6460569" cy="6777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robot moves inside a fixed-size underground pipeline using a triangular three-wheel configuration for stability.</a:t>
            </a:r>
            <a:endParaRPr lang="en-US" sz="16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0932" y="3901559"/>
            <a:ext cx="847368" cy="1451848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1892498" y="4070985"/>
            <a:ext cx="2669500" cy="333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Advanced Sensing</a:t>
            </a:r>
            <a:endParaRPr lang="en-US" sz="2100" dirty="0"/>
          </a:p>
        </p:txBody>
      </p:sp>
      <p:sp>
        <p:nvSpPr>
          <p:cNvPr id="10" name="Text 5"/>
          <p:cNvSpPr/>
          <p:nvPr/>
        </p:nvSpPr>
        <p:spPr>
          <a:xfrm>
            <a:off x="1892498" y="4506278"/>
            <a:ext cx="6460569" cy="6777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Utilizes three cameras for real-time crack detection and acoustic sensors for leakage analysis.</a:t>
            </a:r>
            <a:endParaRPr lang="en-US" sz="16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0932" y="5353407"/>
            <a:ext cx="847368" cy="1790700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1892498" y="5522833"/>
            <a:ext cx="2669500" cy="333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Real-Time Analysis</a:t>
            </a:r>
            <a:endParaRPr lang="en-US" sz="2100" dirty="0"/>
          </a:p>
        </p:txBody>
      </p:sp>
      <p:sp>
        <p:nvSpPr>
          <p:cNvPr id="13" name="Text 7"/>
          <p:cNvSpPr/>
          <p:nvPr/>
        </p:nvSpPr>
        <p:spPr>
          <a:xfrm>
            <a:off x="1892498" y="5958126"/>
            <a:ext cx="6460569" cy="10165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robot analyzes data on the go, detecting leaks, structural weaknesses, and battery depletion</a:t>
            </a:r>
            <a:r>
              <a:rPr lang="en-US" sz="16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to ensure seamless operation and proactive maintenance.</a:t>
            </a:r>
            <a:endParaRPr lang="en-US" sz="1650" dirty="0"/>
          </a:p>
        </p:txBody>
      </p:sp>
      <p:sp>
        <p:nvSpPr>
          <p:cNvPr id="14" name="Text 8"/>
          <p:cNvSpPr/>
          <p:nvPr/>
        </p:nvSpPr>
        <p:spPr>
          <a:xfrm>
            <a:off x="790932" y="7334726"/>
            <a:ext cx="7562136" cy="2712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endParaRPr lang="en-US" sz="13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81F9200-67C1-5669-894E-795116ABE3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3314610" y="6842918"/>
            <a:ext cx="438211" cy="216552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97994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Project Objectives</a:t>
            </a:r>
            <a:endParaRPr lang="en-US" sz="46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295882"/>
            <a:ext cx="3005495" cy="185749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4436864"/>
            <a:ext cx="3005495" cy="744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Hardware Structure Build</a:t>
            </a:r>
            <a:endParaRPr lang="en-US" sz="2300" dirty="0"/>
          </a:p>
        </p:txBody>
      </p:sp>
      <p:sp>
        <p:nvSpPr>
          <p:cNvPr id="5" name="Text 2"/>
          <p:cNvSpPr/>
          <p:nvPr/>
        </p:nvSpPr>
        <p:spPr>
          <a:xfrm>
            <a:off x="793790" y="5317093"/>
            <a:ext cx="300549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Develop a robust and versatile hardware structure to enable reliable pipeline inspection and monitoring.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9446" y="2295882"/>
            <a:ext cx="3005614" cy="185749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139446" y="4436864"/>
            <a:ext cx="3005614" cy="744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Crack Detection Image Fusion Model</a:t>
            </a:r>
            <a:endParaRPr lang="en-US" sz="2300" dirty="0"/>
          </a:p>
        </p:txBody>
      </p:sp>
      <p:sp>
        <p:nvSpPr>
          <p:cNvPr id="8" name="Text 4"/>
          <p:cNvSpPr/>
          <p:nvPr/>
        </p:nvSpPr>
        <p:spPr>
          <a:xfrm>
            <a:off x="4139446" y="5317093"/>
            <a:ext cx="3005614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Deploy advanced computer vision techniques to accurately detect and map cracks in pipeline infrastructure.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5221" y="2295882"/>
            <a:ext cx="3005614" cy="1857494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485221" y="4436864"/>
            <a:ext cx="3005614" cy="744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Leakage Detection Sound Wave Model</a:t>
            </a:r>
            <a:endParaRPr lang="en-US" sz="2300" dirty="0"/>
          </a:p>
        </p:txBody>
      </p:sp>
      <p:sp>
        <p:nvSpPr>
          <p:cNvPr id="11" name="Text 6"/>
          <p:cNvSpPr/>
          <p:nvPr/>
        </p:nvSpPr>
        <p:spPr>
          <a:xfrm>
            <a:off x="7485221" y="5317093"/>
            <a:ext cx="3005614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Leverage acoustic sensors and signal processing to identify and locate pipeline leaks through sound wave analysis.</a:t>
            </a:r>
            <a:endParaRPr lang="en-US" sz="17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30997" y="2295882"/>
            <a:ext cx="3005614" cy="1857494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0830997" y="4436864"/>
            <a:ext cx="3005614" cy="744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Hardware-Software Integration</a:t>
            </a:r>
            <a:endParaRPr lang="en-US" sz="2300" dirty="0"/>
          </a:p>
        </p:txBody>
      </p:sp>
      <p:sp>
        <p:nvSpPr>
          <p:cNvPr id="14" name="Text 8"/>
          <p:cNvSpPr/>
          <p:nvPr/>
        </p:nvSpPr>
        <p:spPr>
          <a:xfrm>
            <a:off x="10830997" y="5317093"/>
            <a:ext cx="3005614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Seamlessly integrate the hardware and software components to create a comprehensive pipeline integrity solution.</a:t>
            </a:r>
            <a:endParaRPr lang="en-US" sz="175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65DB84A-B880-D665-6CB3-51D920BE2D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3314610" y="6842918"/>
            <a:ext cx="438211" cy="216552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793790" y="633174"/>
            <a:ext cx="5060990" cy="6325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950"/>
              </a:lnSpc>
              <a:buNone/>
            </a:pPr>
            <a:r>
              <a:rPr lang="en-US" sz="39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 Assumptions</a:t>
            </a:r>
            <a:endParaRPr lang="en-US" sz="3950" dirty="0"/>
          </a:p>
        </p:txBody>
      </p:sp>
      <p:sp>
        <p:nvSpPr>
          <p:cNvPr id="5" name="Shape 2"/>
          <p:cNvSpPr/>
          <p:nvPr/>
        </p:nvSpPr>
        <p:spPr>
          <a:xfrm>
            <a:off x="793790" y="1771769"/>
            <a:ext cx="433745" cy="433745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945594" y="1836777"/>
            <a:ext cx="130016" cy="303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</a:t>
            </a:r>
            <a:endParaRPr lang="en-US" sz="2350" dirty="0"/>
          </a:p>
        </p:txBody>
      </p:sp>
      <p:sp>
        <p:nvSpPr>
          <p:cNvPr id="7" name="Text 4"/>
          <p:cNvSpPr/>
          <p:nvPr/>
        </p:nvSpPr>
        <p:spPr>
          <a:xfrm>
            <a:off x="1420297" y="1771769"/>
            <a:ext cx="2530435" cy="3162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Steady Water Flow</a:t>
            </a:r>
            <a:endParaRPr lang="en-US" sz="1950" dirty="0"/>
          </a:p>
        </p:txBody>
      </p:sp>
      <p:sp>
        <p:nvSpPr>
          <p:cNvPr id="8" name="Text 5"/>
          <p:cNvSpPr/>
          <p:nvPr/>
        </p:nvSpPr>
        <p:spPr>
          <a:xfrm>
            <a:off x="1420297" y="2203609"/>
            <a:ext cx="5798582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water flow remains steady throughout the pipeline, ensuring a stable inspection environment.</a:t>
            </a:r>
            <a:endParaRPr lang="en-US" sz="1500" dirty="0"/>
          </a:p>
        </p:txBody>
      </p:sp>
      <p:sp>
        <p:nvSpPr>
          <p:cNvPr id="9" name="Shape 6"/>
          <p:cNvSpPr/>
          <p:nvPr/>
        </p:nvSpPr>
        <p:spPr>
          <a:xfrm>
            <a:off x="7411641" y="1771769"/>
            <a:ext cx="433745" cy="433745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7542371" y="1836777"/>
            <a:ext cx="172164" cy="303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</a:t>
            </a:r>
            <a:endParaRPr lang="en-US" sz="2350" dirty="0"/>
          </a:p>
        </p:txBody>
      </p:sp>
      <p:sp>
        <p:nvSpPr>
          <p:cNvPr id="11" name="Text 8"/>
          <p:cNvSpPr/>
          <p:nvPr/>
        </p:nvSpPr>
        <p:spPr>
          <a:xfrm>
            <a:off x="8038148" y="1771769"/>
            <a:ext cx="2530435" cy="3162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Clear Water</a:t>
            </a:r>
            <a:endParaRPr lang="en-US" sz="1950" dirty="0"/>
          </a:p>
        </p:txBody>
      </p:sp>
      <p:sp>
        <p:nvSpPr>
          <p:cNvPr id="12" name="Text 9"/>
          <p:cNvSpPr/>
          <p:nvPr/>
        </p:nvSpPr>
        <p:spPr>
          <a:xfrm>
            <a:off x="8038148" y="2203609"/>
            <a:ext cx="5798582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inspection is conducted in pipelines where water clarity allows effective detection of cracks</a:t>
            </a:r>
            <a:endParaRPr lang="en-US" sz="1500" dirty="0"/>
          </a:p>
        </p:txBody>
      </p:sp>
      <p:sp>
        <p:nvSpPr>
          <p:cNvPr id="13" name="Shape 10"/>
          <p:cNvSpPr/>
          <p:nvPr/>
        </p:nvSpPr>
        <p:spPr>
          <a:xfrm>
            <a:off x="793790" y="3229928"/>
            <a:ext cx="433745" cy="433745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924639" y="3294936"/>
            <a:ext cx="171926" cy="303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</a:t>
            </a:r>
            <a:endParaRPr lang="en-US" sz="2350" dirty="0"/>
          </a:p>
        </p:txBody>
      </p:sp>
      <p:sp>
        <p:nvSpPr>
          <p:cNvPr id="15" name="Text 12"/>
          <p:cNvSpPr/>
          <p:nvPr/>
        </p:nvSpPr>
        <p:spPr>
          <a:xfrm>
            <a:off x="1420297" y="3229928"/>
            <a:ext cx="3500557" cy="3162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Controlled Testing Conditions</a:t>
            </a:r>
            <a:endParaRPr lang="en-US" sz="1950" dirty="0"/>
          </a:p>
        </p:txBody>
      </p:sp>
      <p:sp>
        <p:nvSpPr>
          <p:cNvPr id="16" name="Text 13"/>
          <p:cNvSpPr/>
          <p:nvPr/>
        </p:nvSpPr>
        <p:spPr>
          <a:xfrm>
            <a:off x="1420297" y="3661767"/>
            <a:ext cx="12416314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robot operates in a controlled setting without extreme external factors affecting performance.</a:t>
            </a:r>
            <a:endParaRPr lang="en-US" sz="1500" dirty="0"/>
          </a:p>
        </p:txBody>
      </p:sp>
      <p:sp>
        <p:nvSpPr>
          <p:cNvPr id="17" name="Text 14"/>
          <p:cNvSpPr/>
          <p:nvPr/>
        </p:nvSpPr>
        <p:spPr>
          <a:xfrm>
            <a:off x="793790" y="4259342"/>
            <a:ext cx="5060990" cy="6325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950"/>
              </a:lnSpc>
              <a:buNone/>
            </a:pPr>
            <a:r>
              <a:rPr lang="en-US" sz="39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Constraints</a:t>
            </a:r>
            <a:endParaRPr lang="en-US" sz="3950" dirty="0"/>
          </a:p>
        </p:txBody>
      </p:sp>
      <p:sp>
        <p:nvSpPr>
          <p:cNvPr id="18" name="Shape 15"/>
          <p:cNvSpPr/>
          <p:nvPr/>
        </p:nvSpPr>
        <p:spPr>
          <a:xfrm>
            <a:off x="793790" y="5397937"/>
            <a:ext cx="433745" cy="433745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9" name="Text 16"/>
          <p:cNvSpPr/>
          <p:nvPr/>
        </p:nvSpPr>
        <p:spPr>
          <a:xfrm>
            <a:off x="945594" y="5462945"/>
            <a:ext cx="130016" cy="303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</a:t>
            </a:r>
            <a:endParaRPr lang="en-US" sz="2350" dirty="0"/>
          </a:p>
        </p:txBody>
      </p:sp>
      <p:sp>
        <p:nvSpPr>
          <p:cNvPr id="20" name="Text 17"/>
          <p:cNvSpPr/>
          <p:nvPr/>
        </p:nvSpPr>
        <p:spPr>
          <a:xfrm>
            <a:off x="1420297" y="5397937"/>
            <a:ext cx="2530435" cy="3162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No Sharp Edges</a:t>
            </a:r>
            <a:endParaRPr lang="en-US" sz="1950" dirty="0"/>
          </a:p>
        </p:txBody>
      </p:sp>
      <p:sp>
        <p:nvSpPr>
          <p:cNvPr id="21" name="Text 18"/>
          <p:cNvSpPr/>
          <p:nvPr/>
        </p:nvSpPr>
        <p:spPr>
          <a:xfrm>
            <a:off x="1420297" y="5829776"/>
            <a:ext cx="5798582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pipeline structure does not have sharp edges that could obstruct the robot's movement.</a:t>
            </a:r>
            <a:endParaRPr lang="en-US" sz="1500" dirty="0"/>
          </a:p>
        </p:txBody>
      </p:sp>
      <p:sp>
        <p:nvSpPr>
          <p:cNvPr id="22" name="Shape 19"/>
          <p:cNvSpPr/>
          <p:nvPr/>
        </p:nvSpPr>
        <p:spPr>
          <a:xfrm>
            <a:off x="7411641" y="5397937"/>
            <a:ext cx="433745" cy="433745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23" name="Text 20"/>
          <p:cNvSpPr/>
          <p:nvPr/>
        </p:nvSpPr>
        <p:spPr>
          <a:xfrm>
            <a:off x="7542371" y="5462945"/>
            <a:ext cx="172164" cy="303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</a:t>
            </a:r>
            <a:endParaRPr lang="en-US" sz="2350" dirty="0"/>
          </a:p>
        </p:txBody>
      </p:sp>
      <p:sp>
        <p:nvSpPr>
          <p:cNvPr id="24" name="Text 21"/>
          <p:cNvSpPr/>
          <p:nvPr/>
        </p:nvSpPr>
        <p:spPr>
          <a:xfrm>
            <a:off x="8038148" y="5397937"/>
            <a:ext cx="3496032" cy="3162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Limited Real-Time Processing</a:t>
            </a:r>
            <a:endParaRPr lang="en-US" sz="1950" dirty="0"/>
          </a:p>
        </p:txBody>
      </p:sp>
      <p:sp>
        <p:nvSpPr>
          <p:cNvPr id="25" name="Text 22"/>
          <p:cNvSpPr/>
          <p:nvPr/>
        </p:nvSpPr>
        <p:spPr>
          <a:xfrm>
            <a:off x="8038148" y="5829776"/>
            <a:ext cx="5798582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processing speed depends on the onboard computing capabilities of the system.</a:t>
            </a:r>
            <a:endParaRPr lang="en-US" sz="1500" dirty="0"/>
          </a:p>
        </p:txBody>
      </p:sp>
      <p:sp>
        <p:nvSpPr>
          <p:cNvPr id="26" name="Shape 23"/>
          <p:cNvSpPr/>
          <p:nvPr/>
        </p:nvSpPr>
        <p:spPr>
          <a:xfrm>
            <a:off x="793790" y="6856095"/>
            <a:ext cx="433745" cy="433745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27" name="Text 24"/>
          <p:cNvSpPr/>
          <p:nvPr/>
        </p:nvSpPr>
        <p:spPr>
          <a:xfrm>
            <a:off x="924639" y="6921103"/>
            <a:ext cx="171926" cy="303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</a:t>
            </a:r>
            <a:endParaRPr lang="en-US" sz="2350" dirty="0"/>
          </a:p>
        </p:txBody>
      </p:sp>
      <p:sp>
        <p:nvSpPr>
          <p:cNvPr id="28" name="Text 25"/>
          <p:cNvSpPr/>
          <p:nvPr/>
        </p:nvSpPr>
        <p:spPr>
          <a:xfrm>
            <a:off x="1420297" y="6856095"/>
            <a:ext cx="3139202" cy="3162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No bifercation or diversion</a:t>
            </a:r>
            <a:endParaRPr lang="en-US" sz="1950" dirty="0"/>
          </a:p>
        </p:txBody>
      </p:sp>
      <p:sp>
        <p:nvSpPr>
          <p:cNvPr id="29" name="Text 26"/>
          <p:cNvSpPr/>
          <p:nvPr/>
        </p:nvSpPr>
        <p:spPr>
          <a:xfrm>
            <a:off x="1420297" y="7287935"/>
            <a:ext cx="12416314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robot is designed to operate in a single, continuous pipeline without diversions or branch points.</a:t>
            </a:r>
            <a:endParaRPr lang="en-US" sz="15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0690" y="597694"/>
            <a:ext cx="3860363" cy="4635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650"/>
              </a:lnSpc>
              <a:buNone/>
            </a:pPr>
            <a:r>
              <a:rPr lang="en-US" sz="29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Project Execution Plan</a:t>
            </a:r>
            <a:endParaRPr lang="en-US" sz="29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690" y="1273135"/>
            <a:ext cx="4369594" cy="56507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901898" y="2050137"/>
            <a:ext cx="3205401" cy="2781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Research and Planning (1 week)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901898" y="2413040"/>
            <a:ext cx="4087178" cy="2824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1750"/>
              </a:lnSpc>
              <a:buSzPct val="100000"/>
              <a:buChar char="•"/>
            </a:pPr>
            <a:r>
              <a:rPr lang="en-US" sz="11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Conduct literature review</a:t>
            </a:r>
            <a:endParaRPr lang="en-US" sz="1100" dirty="0"/>
          </a:p>
        </p:txBody>
      </p:sp>
      <p:sp>
        <p:nvSpPr>
          <p:cNvPr id="6" name="Text 3"/>
          <p:cNvSpPr/>
          <p:nvPr/>
        </p:nvSpPr>
        <p:spPr>
          <a:xfrm>
            <a:off x="901898" y="2744867"/>
            <a:ext cx="4087178" cy="2824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1750"/>
              </a:lnSpc>
              <a:buSzPct val="100000"/>
              <a:buChar char="•"/>
            </a:pPr>
            <a:r>
              <a:rPr lang="en-US" sz="11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Define scope and requirements</a:t>
            </a:r>
            <a:endParaRPr lang="en-US" sz="1100" dirty="0"/>
          </a:p>
        </p:txBody>
      </p:sp>
      <p:sp>
        <p:nvSpPr>
          <p:cNvPr id="7" name="Text 4"/>
          <p:cNvSpPr/>
          <p:nvPr/>
        </p:nvSpPr>
        <p:spPr>
          <a:xfrm>
            <a:off x="901898" y="3076694"/>
            <a:ext cx="4087178" cy="2824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1750"/>
              </a:lnSpc>
              <a:buSzPct val="100000"/>
              <a:buChar char="•"/>
            </a:pPr>
            <a:r>
              <a:rPr lang="en-US" sz="11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Plan hardware and software</a:t>
            </a:r>
            <a:endParaRPr lang="en-US" sz="110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0284" y="1273135"/>
            <a:ext cx="4369713" cy="565071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271492" y="2050137"/>
            <a:ext cx="3526750" cy="2781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Design and Development (3 weeks)</a:t>
            </a:r>
            <a:endParaRPr lang="en-US" sz="1750" dirty="0"/>
          </a:p>
        </p:txBody>
      </p:sp>
      <p:sp>
        <p:nvSpPr>
          <p:cNvPr id="10" name="Text 6"/>
          <p:cNvSpPr/>
          <p:nvPr/>
        </p:nvSpPr>
        <p:spPr>
          <a:xfrm>
            <a:off x="5271492" y="2413040"/>
            <a:ext cx="4087297" cy="2824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1750"/>
              </a:lnSpc>
              <a:buSzPct val="100000"/>
              <a:buChar char="•"/>
            </a:pPr>
            <a:r>
              <a:rPr lang="en-US" sz="11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Design tri-wheel robot chassis</a:t>
            </a:r>
            <a:endParaRPr lang="en-US" sz="1100" dirty="0"/>
          </a:p>
        </p:txBody>
      </p:sp>
      <p:sp>
        <p:nvSpPr>
          <p:cNvPr id="11" name="Text 7"/>
          <p:cNvSpPr/>
          <p:nvPr/>
        </p:nvSpPr>
        <p:spPr>
          <a:xfrm>
            <a:off x="5271492" y="2744867"/>
            <a:ext cx="4087297" cy="5648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1750"/>
              </a:lnSpc>
              <a:buSzPct val="100000"/>
              <a:buChar char="•"/>
            </a:pPr>
            <a:r>
              <a:rPr lang="en-US" sz="11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Integrate sensors, controller, and power system.</a:t>
            </a:r>
            <a:endParaRPr lang="en-US" sz="1100" dirty="0"/>
          </a:p>
        </p:txBody>
      </p:sp>
      <p:sp>
        <p:nvSpPr>
          <p:cNvPr id="12" name="Text 8"/>
          <p:cNvSpPr/>
          <p:nvPr/>
        </p:nvSpPr>
        <p:spPr>
          <a:xfrm>
            <a:off x="5271492" y="3359110"/>
            <a:ext cx="4087297" cy="2824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1750"/>
              </a:lnSpc>
              <a:buSzPct val="100000"/>
              <a:buChar char="•"/>
            </a:pPr>
            <a:r>
              <a:rPr lang="en-US" sz="11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Develop movement and navigation systems</a:t>
            </a:r>
            <a:endParaRPr lang="en-US" sz="1100" dirty="0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99997" y="1273135"/>
            <a:ext cx="4369713" cy="565071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9641205" y="2050137"/>
            <a:ext cx="3328988" cy="2781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 Software Development (2 weeks)</a:t>
            </a:r>
            <a:endParaRPr lang="en-US" sz="1750" dirty="0"/>
          </a:p>
        </p:txBody>
      </p:sp>
      <p:sp>
        <p:nvSpPr>
          <p:cNvPr id="15" name="Text 10"/>
          <p:cNvSpPr/>
          <p:nvPr/>
        </p:nvSpPr>
        <p:spPr>
          <a:xfrm>
            <a:off x="9641205" y="2413040"/>
            <a:ext cx="4087297" cy="5648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1750"/>
              </a:lnSpc>
              <a:buSzPct val="100000"/>
              <a:buChar char="•"/>
            </a:pPr>
            <a:r>
              <a:rPr lang="en-US" sz="11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Implement AI-driven crack and leak detection.</a:t>
            </a:r>
            <a:endParaRPr lang="en-US" sz="1100" dirty="0"/>
          </a:p>
        </p:txBody>
      </p:sp>
      <p:sp>
        <p:nvSpPr>
          <p:cNvPr id="16" name="Text 11"/>
          <p:cNvSpPr/>
          <p:nvPr/>
        </p:nvSpPr>
        <p:spPr>
          <a:xfrm>
            <a:off x="9641205" y="3027283"/>
            <a:ext cx="4087297" cy="5648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1750"/>
              </a:lnSpc>
              <a:buSzPct val="100000"/>
              <a:buChar char="•"/>
            </a:pPr>
            <a:r>
              <a:rPr lang="en-US" sz="11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Develop real-time data processing and storage mechanisms.</a:t>
            </a:r>
            <a:endParaRPr lang="en-US" sz="1100" dirty="0"/>
          </a:p>
        </p:txBody>
      </p:sp>
      <p:sp>
        <p:nvSpPr>
          <p:cNvPr id="17" name="Text 12"/>
          <p:cNvSpPr/>
          <p:nvPr/>
        </p:nvSpPr>
        <p:spPr>
          <a:xfrm>
            <a:off x="9641205" y="3641527"/>
            <a:ext cx="4087297" cy="5648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1750"/>
              </a:lnSpc>
              <a:buSzPct val="100000"/>
              <a:buChar char="•"/>
            </a:pPr>
            <a:r>
              <a:rPr lang="en-US" sz="11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Optimize AI classification for enhanced defect detection accuracy.</a:t>
            </a:r>
            <a:endParaRPr lang="en-US" sz="1100" dirty="0"/>
          </a:p>
        </p:txBody>
      </p:sp>
      <p:pic>
        <p:nvPicPr>
          <p:cNvPr id="1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0690" y="4559498"/>
            <a:ext cx="4369594" cy="565071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901898" y="5336500"/>
            <a:ext cx="3624977" cy="2781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 Testing and Optimization (2 weeks)</a:t>
            </a:r>
            <a:endParaRPr lang="en-US" sz="1750" dirty="0"/>
          </a:p>
        </p:txBody>
      </p:sp>
      <p:sp>
        <p:nvSpPr>
          <p:cNvPr id="20" name="Text 14"/>
          <p:cNvSpPr/>
          <p:nvPr/>
        </p:nvSpPr>
        <p:spPr>
          <a:xfrm>
            <a:off x="901898" y="5699403"/>
            <a:ext cx="4087178" cy="5648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1750"/>
              </a:lnSpc>
              <a:buSzPct val="100000"/>
              <a:buChar char="•"/>
            </a:pPr>
            <a:r>
              <a:rPr lang="en-US" sz="11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Conduct controlled lab testing in a simulated pipeline environment.</a:t>
            </a:r>
            <a:endParaRPr lang="en-US" sz="1100" dirty="0"/>
          </a:p>
        </p:txBody>
      </p:sp>
      <p:sp>
        <p:nvSpPr>
          <p:cNvPr id="21" name="Text 15"/>
          <p:cNvSpPr/>
          <p:nvPr/>
        </p:nvSpPr>
        <p:spPr>
          <a:xfrm>
            <a:off x="901898" y="6313646"/>
            <a:ext cx="4087178" cy="5648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1750"/>
              </a:lnSpc>
              <a:buSzPct val="100000"/>
              <a:buChar char="•"/>
            </a:pPr>
            <a:r>
              <a:rPr lang="en-US" sz="11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Optimize battery efficiency, data storage, and AI processing speed.</a:t>
            </a:r>
            <a:endParaRPr lang="en-US" sz="1100" dirty="0"/>
          </a:p>
        </p:txBody>
      </p:sp>
      <p:sp>
        <p:nvSpPr>
          <p:cNvPr id="22" name="Text 16"/>
          <p:cNvSpPr/>
          <p:nvPr/>
        </p:nvSpPr>
        <p:spPr>
          <a:xfrm>
            <a:off x="901898" y="6927890"/>
            <a:ext cx="4087178" cy="5648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1750"/>
              </a:lnSpc>
              <a:buSzPct val="100000"/>
              <a:buChar char="•"/>
            </a:pPr>
            <a:r>
              <a:rPr lang="en-US" sz="11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Validate crack and leak detection accuracy using various pipeline conditions.</a:t>
            </a:r>
            <a:endParaRPr lang="en-US" sz="1100" dirty="0"/>
          </a:p>
        </p:txBody>
      </p:sp>
      <p:pic>
        <p:nvPicPr>
          <p:cNvPr id="2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30284" y="4559498"/>
            <a:ext cx="4369713" cy="565071"/>
          </a:xfrm>
          <a:prstGeom prst="rect">
            <a:avLst/>
          </a:prstGeom>
        </p:spPr>
      </p:pic>
      <p:sp>
        <p:nvSpPr>
          <p:cNvPr id="24" name="Text 17"/>
          <p:cNvSpPr/>
          <p:nvPr/>
        </p:nvSpPr>
        <p:spPr>
          <a:xfrm>
            <a:off x="5271492" y="5336500"/>
            <a:ext cx="3680222" cy="2781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Final Testing &amp; Deployment (1 week)</a:t>
            </a:r>
            <a:endParaRPr lang="en-US" sz="1750" dirty="0"/>
          </a:p>
        </p:txBody>
      </p:sp>
      <p:sp>
        <p:nvSpPr>
          <p:cNvPr id="25" name="Text 18"/>
          <p:cNvSpPr/>
          <p:nvPr/>
        </p:nvSpPr>
        <p:spPr>
          <a:xfrm>
            <a:off x="5271492" y="5699403"/>
            <a:ext cx="4087297" cy="5648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1750"/>
              </a:lnSpc>
              <a:buSzPct val="100000"/>
              <a:buChar char="•"/>
            </a:pPr>
            <a:r>
              <a:rPr lang="en-US" sz="11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Conduct final tests in real-world pipeline scenarios</a:t>
            </a:r>
            <a:endParaRPr lang="en-US" sz="1100" dirty="0"/>
          </a:p>
        </p:txBody>
      </p:sp>
      <p:sp>
        <p:nvSpPr>
          <p:cNvPr id="26" name="Text 19"/>
          <p:cNvSpPr/>
          <p:nvPr/>
        </p:nvSpPr>
        <p:spPr>
          <a:xfrm>
            <a:off x="5271492" y="6313646"/>
            <a:ext cx="4087297" cy="5648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1750"/>
              </a:lnSpc>
              <a:buSzPct val="100000"/>
              <a:buChar char="•"/>
            </a:pPr>
            <a:r>
              <a:rPr lang="en-US" sz="11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Retrieve and analyze inspection data for performance evaluation</a:t>
            </a:r>
            <a:endParaRPr lang="en-US" sz="1100" dirty="0"/>
          </a:p>
        </p:txBody>
      </p:sp>
      <p:sp>
        <p:nvSpPr>
          <p:cNvPr id="27" name="Text 20"/>
          <p:cNvSpPr/>
          <p:nvPr/>
        </p:nvSpPr>
        <p:spPr>
          <a:xfrm>
            <a:off x="5271492" y="6927890"/>
            <a:ext cx="4087297" cy="5648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1750"/>
              </a:lnSpc>
              <a:buSzPct val="100000"/>
              <a:buChar char="•"/>
            </a:pPr>
            <a:r>
              <a:rPr lang="en-US" sz="11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Refine algorithms for</a:t>
            </a:r>
            <a:r>
              <a:rPr lang="en-US" sz="11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1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maximum operational efficiency.</a:t>
            </a:r>
            <a:endParaRPr lang="en-US" sz="1100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4D30C0B4-CD6C-835C-D83C-7EED8AFB6E5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13325761" y="6842918"/>
            <a:ext cx="438211" cy="216552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075" y="623411"/>
            <a:ext cx="5651183" cy="7062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Methadology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793075" y="1894761"/>
            <a:ext cx="484346" cy="484346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962620" y="1967389"/>
            <a:ext cx="145137" cy="3390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</a:t>
            </a:r>
            <a:endParaRPr lang="en-US" sz="2650" dirty="0"/>
          </a:p>
        </p:txBody>
      </p:sp>
      <p:sp>
        <p:nvSpPr>
          <p:cNvPr id="5" name="Text 3"/>
          <p:cNvSpPr/>
          <p:nvPr/>
        </p:nvSpPr>
        <p:spPr>
          <a:xfrm>
            <a:off x="1492687" y="1894761"/>
            <a:ext cx="4444008" cy="3531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Stable Triangular Wheel Structure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492687" y="2376964"/>
            <a:ext cx="5714881" cy="6886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Ensures smooth navigation and stability inside underground water pipelines.</a:t>
            </a:r>
            <a:endParaRPr lang="en-US" sz="1650" dirty="0"/>
          </a:p>
        </p:txBody>
      </p:sp>
      <p:sp>
        <p:nvSpPr>
          <p:cNvPr id="7" name="Shape 5"/>
          <p:cNvSpPr/>
          <p:nvPr/>
        </p:nvSpPr>
        <p:spPr>
          <a:xfrm>
            <a:off x="7422833" y="1894761"/>
            <a:ext cx="484346" cy="484346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7568803" y="1967389"/>
            <a:ext cx="192286" cy="3390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</a:t>
            </a:r>
            <a:endParaRPr lang="en-US" sz="2650" dirty="0"/>
          </a:p>
        </p:txBody>
      </p:sp>
      <p:sp>
        <p:nvSpPr>
          <p:cNvPr id="9" name="Text 7"/>
          <p:cNvSpPr/>
          <p:nvPr/>
        </p:nvSpPr>
        <p:spPr>
          <a:xfrm>
            <a:off x="8122444" y="1894761"/>
            <a:ext cx="3544491" cy="3531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Data Acquisition &amp; Sensing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8122444" y="2376964"/>
            <a:ext cx="5714881" cy="6886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Uses </a:t>
            </a:r>
            <a:r>
              <a:rPr lang="en-US" sz="16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high-resolution endoscopic cameras</a:t>
            </a: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for crack detection and </a:t>
            </a:r>
            <a:r>
              <a:rPr lang="en-US" sz="16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microphones</a:t>
            </a: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for leak identification.</a:t>
            </a:r>
            <a:endParaRPr lang="en-US" sz="1650" dirty="0"/>
          </a:p>
        </p:txBody>
      </p:sp>
      <p:sp>
        <p:nvSpPr>
          <p:cNvPr id="11" name="Shape 9"/>
          <p:cNvSpPr/>
          <p:nvPr/>
        </p:nvSpPr>
        <p:spPr>
          <a:xfrm>
            <a:off x="793075" y="3523059"/>
            <a:ext cx="484346" cy="484346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939284" y="3595688"/>
            <a:ext cx="191929" cy="3390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</a:t>
            </a:r>
            <a:endParaRPr lang="en-US" sz="2650" dirty="0"/>
          </a:p>
        </p:txBody>
      </p:sp>
      <p:sp>
        <p:nvSpPr>
          <p:cNvPr id="13" name="Text 11"/>
          <p:cNvSpPr/>
          <p:nvPr/>
        </p:nvSpPr>
        <p:spPr>
          <a:xfrm>
            <a:off x="1492687" y="3523059"/>
            <a:ext cx="3252073" cy="3531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Crack Detection Using AI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1492687" y="4005263"/>
            <a:ext cx="5714881" cy="6886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AI processes images in real-time, marking pipeline cracks for analysis.</a:t>
            </a:r>
            <a:endParaRPr lang="en-US" sz="1650" dirty="0"/>
          </a:p>
        </p:txBody>
      </p:sp>
      <p:sp>
        <p:nvSpPr>
          <p:cNvPr id="15" name="Shape 13"/>
          <p:cNvSpPr/>
          <p:nvPr/>
        </p:nvSpPr>
        <p:spPr>
          <a:xfrm>
            <a:off x="7422833" y="3523059"/>
            <a:ext cx="484346" cy="484346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7573566" y="3595688"/>
            <a:ext cx="182761" cy="3390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4</a:t>
            </a:r>
            <a:endParaRPr lang="en-US" sz="2650" dirty="0"/>
          </a:p>
        </p:txBody>
      </p:sp>
      <p:sp>
        <p:nvSpPr>
          <p:cNvPr id="17" name="Text 15"/>
          <p:cNvSpPr/>
          <p:nvPr/>
        </p:nvSpPr>
        <p:spPr>
          <a:xfrm>
            <a:off x="8122444" y="3523059"/>
            <a:ext cx="4424601" cy="3531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Acoustic-Based Leakage Detection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8122444" y="4005263"/>
            <a:ext cx="5714881" cy="6886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Sensors analyze water flow. They detect leak signatures. It helps in locating leaks.</a:t>
            </a:r>
            <a:endParaRPr lang="en-US" sz="1650" dirty="0"/>
          </a:p>
        </p:txBody>
      </p:sp>
      <p:sp>
        <p:nvSpPr>
          <p:cNvPr id="19" name="Shape 17"/>
          <p:cNvSpPr/>
          <p:nvPr/>
        </p:nvSpPr>
        <p:spPr>
          <a:xfrm>
            <a:off x="793075" y="5151358"/>
            <a:ext cx="484346" cy="484346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20" name="Text 18"/>
          <p:cNvSpPr/>
          <p:nvPr/>
        </p:nvSpPr>
        <p:spPr>
          <a:xfrm>
            <a:off x="938927" y="5223986"/>
            <a:ext cx="192643" cy="3390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5</a:t>
            </a:r>
            <a:endParaRPr lang="en-US" sz="2650" dirty="0"/>
          </a:p>
        </p:txBody>
      </p:sp>
      <p:sp>
        <p:nvSpPr>
          <p:cNvPr id="21" name="Text 19"/>
          <p:cNvSpPr/>
          <p:nvPr/>
        </p:nvSpPr>
        <p:spPr>
          <a:xfrm>
            <a:off x="1492687" y="5151358"/>
            <a:ext cx="4120872" cy="3531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Real-Time Processing &amp; Storage</a:t>
            </a:r>
            <a:endParaRPr lang="en-US" sz="2200" dirty="0"/>
          </a:p>
        </p:txBody>
      </p:sp>
      <p:sp>
        <p:nvSpPr>
          <p:cNvPr id="22" name="Text 20"/>
          <p:cNvSpPr/>
          <p:nvPr/>
        </p:nvSpPr>
        <p:spPr>
          <a:xfrm>
            <a:off x="1492687" y="5633561"/>
            <a:ext cx="5714881" cy="6886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Processes data on </a:t>
            </a:r>
            <a:r>
              <a:rPr lang="en-US" sz="16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Raspberry Pi</a:t>
            </a: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storing only critical footage on an </a:t>
            </a:r>
            <a:r>
              <a:rPr lang="en-US" sz="16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SD card</a:t>
            </a: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  <a:endParaRPr lang="en-US" sz="1650" dirty="0"/>
          </a:p>
        </p:txBody>
      </p:sp>
      <p:sp>
        <p:nvSpPr>
          <p:cNvPr id="23" name="Shape 21"/>
          <p:cNvSpPr/>
          <p:nvPr/>
        </p:nvSpPr>
        <p:spPr>
          <a:xfrm>
            <a:off x="7422833" y="5151358"/>
            <a:ext cx="484346" cy="484346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24" name="Text 22"/>
          <p:cNvSpPr/>
          <p:nvPr/>
        </p:nvSpPr>
        <p:spPr>
          <a:xfrm>
            <a:off x="7562255" y="5223986"/>
            <a:ext cx="205502" cy="3390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6</a:t>
            </a:r>
            <a:endParaRPr lang="en-US" sz="2650" dirty="0"/>
          </a:p>
        </p:txBody>
      </p:sp>
      <p:sp>
        <p:nvSpPr>
          <p:cNvPr id="25" name="Text 23"/>
          <p:cNvSpPr/>
          <p:nvPr/>
        </p:nvSpPr>
        <p:spPr>
          <a:xfrm>
            <a:off x="8122444" y="5151358"/>
            <a:ext cx="2825591" cy="3531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Distance Estimation</a:t>
            </a:r>
            <a:endParaRPr lang="en-US" sz="2200" dirty="0"/>
          </a:p>
        </p:txBody>
      </p:sp>
      <p:sp>
        <p:nvSpPr>
          <p:cNvPr id="26" name="Text 24"/>
          <p:cNvSpPr/>
          <p:nvPr/>
        </p:nvSpPr>
        <p:spPr>
          <a:xfrm>
            <a:off x="8122444" y="5633561"/>
            <a:ext cx="5714881" cy="6886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</a:t>
            </a:r>
            <a:r>
              <a:rPr lang="en-US" sz="16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rotary encoder</a:t>
            </a: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calculates the exact location of detected defects.</a:t>
            </a:r>
            <a:endParaRPr lang="en-US" sz="1650" dirty="0"/>
          </a:p>
        </p:txBody>
      </p:sp>
      <p:sp>
        <p:nvSpPr>
          <p:cNvPr id="27" name="Shape 25"/>
          <p:cNvSpPr/>
          <p:nvPr/>
        </p:nvSpPr>
        <p:spPr>
          <a:xfrm>
            <a:off x="793075" y="6779657"/>
            <a:ext cx="484346" cy="484346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28" name="Text 26"/>
          <p:cNvSpPr/>
          <p:nvPr/>
        </p:nvSpPr>
        <p:spPr>
          <a:xfrm>
            <a:off x="951071" y="6852285"/>
            <a:ext cx="168235" cy="3390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7</a:t>
            </a:r>
            <a:endParaRPr lang="en-US" sz="2650" dirty="0"/>
          </a:p>
        </p:txBody>
      </p:sp>
      <p:sp>
        <p:nvSpPr>
          <p:cNvPr id="29" name="Text 27"/>
          <p:cNvSpPr/>
          <p:nvPr/>
        </p:nvSpPr>
        <p:spPr>
          <a:xfrm>
            <a:off x="1492687" y="6779657"/>
            <a:ext cx="4391263" cy="3531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Motion Control  and Backtracking</a:t>
            </a:r>
            <a:endParaRPr lang="en-US" sz="2200" dirty="0"/>
          </a:p>
        </p:txBody>
      </p:sp>
      <p:sp>
        <p:nvSpPr>
          <p:cNvPr id="30" name="Text 28"/>
          <p:cNvSpPr/>
          <p:nvPr/>
        </p:nvSpPr>
        <p:spPr>
          <a:xfrm>
            <a:off x="1492687" y="7261860"/>
            <a:ext cx="12344638" cy="3443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6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L298N motor driver</a:t>
            </a: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ensures stable movement, and backtracking is enabled when necessary.</a:t>
            </a:r>
            <a:endParaRPr lang="en-US" sz="1650" dirty="0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609A4900-34DD-2478-31C0-F55C4E5093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3314610" y="6842918"/>
            <a:ext cx="438211" cy="216552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075" y="623173"/>
            <a:ext cx="4164092" cy="5204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050"/>
              </a:lnSpc>
              <a:buNone/>
            </a:pPr>
            <a:r>
              <a:rPr lang="en-US" sz="32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Project Requirements</a:t>
            </a:r>
            <a:endParaRPr lang="en-US" sz="3250" dirty="0"/>
          </a:p>
        </p:txBody>
      </p:sp>
      <p:sp>
        <p:nvSpPr>
          <p:cNvPr id="3" name="Shape 1"/>
          <p:cNvSpPr/>
          <p:nvPr/>
        </p:nvSpPr>
        <p:spPr>
          <a:xfrm>
            <a:off x="793075" y="1460778"/>
            <a:ext cx="4242316" cy="6147554"/>
          </a:xfrm>
          <a:prstGeom prst="roundRect">
            <a:avLst>
              <a:gd name="adj" fmla="val 1571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959287" y="1626989"/>
            <a:ext cx="2795349" cy="3121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Hardware Requirements</a:t>
            </a:r>
            <a:endParaRPr lang="en-US" sz="1950" dirty="0"/>
          </a:p>
        </p:txBody>
      </p:sp>
      <p:sp>
        <p:nvSpPr>
          <p:cNvPr id="5" name="Text 3"/>
          <p:cNvSpPr/>
          <p:nvPr/>
        </p:nvSpPr>
        <p:spPr>
          <a:xfrm>
            <a:off x="959287" y="2034302"/>
            <a:ext cx="3909893" cy="6343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1950"/>
              </a:lnSpc>
              <a:buSzPct val="100000"/>
              <a:buChar char="•"/>
            </a:pPr>
            <a:r>
              <a:rPr lang="en-US" sz="12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Robotic Platform</a:t>
            </a: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– Triangular three-wheel configuration for stability.</a:t>
            </a:r>
            <a:endParaRPr lang="en-US" sz="1200" dirty="0"/>
          </a:p>
        </p:txBody>
      </p:sp>
      <p:sp>
        <p:nvSpPr>
          <p:cNvPr id="6" name="Text 4"/>
          <p:cNvSpPr/>
          <p:nvPr/>
        </p:nvSpPr>
        <p:spPr>
          <a:xfrm>
            <a:off x="959287" y="2724150"/>
            <a:ext cx="3909893" cy="6343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1950"/>
              </a:lnSpc>
              <a:buSzPct val="100000"/>
              <a:buChar char="•"/>
            </a:pPr>
            <a:r>
              <a:rPr lang="en-US" sz="12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Cameras (×3)</a:t>
            </a: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– High-resolution imaging for crack detection.</a:t>
            </a:r>
            <a:endParaRPr lang="en-US" sz="1200" dirty="0"/>
          </a:p>
        </p:txBody>
      </p:sp>
      <p:sp>
        <p:nvSpPr>
          <p:cNvPr id="7" name="Text 5"/>
          <p:cNvSpPr/>
          <p:nvPr/>
        </p:nvSpPr>
        <p:spPr>
          <a:xfrm>
            <a:off x="959287" y="3413998"/>
            <a:ext cx="3909893" cy="6343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1950"/>
              </a:lnSpc>
              <a:buSzPct val="100000"/>
              <a:buChar char="•"/>
            </a:pPr>
            <a:r>
              <a:rPr lang="en-US" sz="12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Acoustic Sensors</a:t>
            </a: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– Detects water flow variations for leak detection.</a:t>
            </a:r>
            <a:endParaRPr lang="en-US" sz="1200" dirty="0"/>
          </a:p>
        </p:txBody>
      </p:sp>
      <p:sp>
        <p:nvSpPr>
          <p:cNvPr id="8" name="Text 6"/>
          <p:cNvSpPr/>
          <p:nvPr/>
        </p:nvSpPr>
        <p:spPr>
          <a:xfrm>
            <a:off x="959287" y="4103846"/>
            <a:ext cx="3909893" cy="6343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1950"/>
              </a:lnSpc>
              <a:buSzPct val="100000"/>
              <a:buChar char="•"/>
            </a:pPr>
            <a:r>
              <a:rPr lang="en-US" sz="12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Microcontroller/Processor</a:t>
            </a: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– Raspberry Pi for data processing.</a:t>
            </a:r>
            <a:endParaRPr lang="en-US" sz="1200" dirty="0"/>
          </a:p>
        </p:txBody>
      </p:sp>
      <p:sp>
        <p:nvSpPr>
          <p:cNvPr id="9" name="Text 7"/>
          <p:cNvSpPr/>
          <p:nvPr/>
        </p:nvSpPr>
        <p:spPr>
          <a:xfrm>
            <a:off x="959287" y="4793694"/>
            <a:ext cx="3909893" cy="6343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1950"/>
              </a:lnSpc>
              <a:buSzPct val="100000"/>
              <a:buChar char="•"/>
            </a:pPr>
            <a:r>
              <a:rPr lang="en-US" sz="12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Wheel Encoder</a:t>
            </a: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– Measures distance traveled inside the pipeline.</a:t>
            </a:r>
            <a:endParaRPr lang="en-US" sz="1200" dirty="0"/>
          </a:p>
        </p:txBody>
      </p:sp>
      <p:sp>
        <p:nvSpPr>
          <p:cNvPr id="10" name="Text 8"/>
          <p:cNvSpPr/>
          <p:nvPr/>
        </p:nvSpPr>
        <p:spPr>
          <a:xfrm>
            <a:off x="959287" y="5483543"/>
            <a:ext cx="3909893" cy="9515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1950"/>
              </a:lnSpc>
              <a:buSzPct val="100000"/>
              <a:buChar char="•"/>
            </a:pPr>
            <a:r>
              <a:rPr lang="en-US" sz="12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SD Cards (×2)</a:t>
            </a: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– Separate storage for general footage and defect-specific data.</a:t>
            </a:r>
            <a:endParaRPr lang="en-US" sz="1200" dirty="0"/>
          </a:p>
        </p:txBody>
      </p:sp>
      <p:sp>
        <p:nvSpPr>
          <p:cNvPr id="11" name="Text 9"/>
          <p:cNvSpPr/>
          <p:nvPr/>
        </p:nvSpPr>
        <p:spPr>
          <a:xfrm>
            <a:off x="959287" y="6490573"/>
            <a:ext cx="3909893" cy="9515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1950"/>
              </a:lnSpc>
              <a:buSzPct val="100000"/>
              <a:buChar char="•"/>
            </a:pPr>
            <a:r>
              <a:rPr lang="en-US" sz="12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Battery System</a:t>
            </a: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– Ensures uninterrupted operation with backtracking on low charge</a:t>
            </a:r>
            <a:endParaRPr lang="en-US" sz="1200" dirty="0"/>
          </a:p>
        </p:txBody>
      </p:sp>
      <p:sp>
        <p:nvSpPr>
          <p:cNvPr id="12" name="Shape 10"/>
          <p:cNvSpPr/>
          <p:nvPr/>
        </p:nvSpPr>
        <p:spPr>
          <a:xfrm>
            <a:off x="5193983" y="1460778"/>
            <a:ext cx="4242316" cy="6147554"/>
          </a:xfrm>
          <a:prstGeom prst="roundRect">
            <a:avLst>
              <a:gd name="adj" fmla="val 1571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5360194" y="1626989"/>
            <a:ext cx="3233857" cy="3121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Software &amp; AI Requirements</a:t>
            </a:r>
            <a:endParaRPr lang="en-US" sz="1950" dirty="0"/>
          </a:p>
        </p:txBody>
      </p:sp>
      <p:sp>
        <p:nvSpPr>
          <p:cNvPr id="14" name="Text 12"/>
          <p:cNvSpPr/>
          <p:nvPr/>
        </p:nvSpPr>
        <p:spPr>
          <a:xfrm>
            <a:off x="5360194" y="2034302"/>
            <a:ext cx="3909893" cy="9515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1950"/>
              </a:lnSpc>
              <a:buSzPct val="100000"/>
              <a:buChar char="•"/>
            </a:pPr>
            <a:r>
              <a:rPr lang="en-US" sz="12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AI-Based Defect Detection</a:t>
            </a: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– Identifies cracks and leaks using machine learning models.</a:t>
            </a:r>
            <a:endParaRPr lang="en-US" sz="1200" dirty="0"/>
          </a:p>
        </p:txBody>
      </p:sp>
      <p:sp>
        <p:nvSpPr>
          <p:cNvPr id="15" name="Text 13"/>
          <p:cNvSpPr/>
          <p:nvPr/>
        </p:nvSpPr>
        <p:spPr>
          <a:xfrm>
            <a:off x="5360194" y="3041333"/>
            <a:ext cx="3909893" cy="12687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1950"/>
              </a:lnSpc>
              <a:buSzPct val="100000"/>
              <a:buChar char="•"/>
            </a:pPr>
            <a:r>
              <a:rPr lang="en-US" sz="12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Real-Time Data Processing</a:t>
            </a: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– Continuously analyzes video and sensor data for defect detection inside the pipeline.</a:t>
            </a:r>
            <a:endParaRPr lang="en-US" sz="1200" dirty="0"/>
          </a:p>
        </p:txBody>
      </p:sp>
      <p:sp>
        <p:nvSpPr>
          <p:cNvPr id="16" name="Text 14"/>
          <p:cNvSpPr/>
          <p:nvPr/>
        </p:nvSpPr>
        <p:spPr>
          <a:xfrm>
            <a:off x="5360194" y="4365546"/>
            <a:ext cx="3909893" cy="9515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1950"/>
              </a:lnSpc>
              <a:buSzPct val="100000"/>
              <a:buChar char="•"/>
            </a:pPr>
            <a:r>
              <a:rPr lang="en-US" sz="12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Navigation Control System</a:t>
            </a: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– Enables autonomous movement and backtracking.</a:t>
            </a:r>
            <a:endParaRPr lang="en-US" sz="1200" dirty="0"/>
          </a:p>
        </p:txBody>
      </p:sp>
      <p:sp>
        <p:nvSpPr>
          <p:cNvPr id="17" name="Shape 15"/>
          <p:cNvSpPr/>
          <p:nvPr/>
        </p:nvSpPr>
        <p:spPr>
          <a:xfrm>
            <a:off x="9594890" y="1460778"/>
            <a:ext cx="4242316" cy="6147554"/>
          </a:xfrm>
          <a:prstGeom prst="roundRect">
            <a:avLst>
              <a:gd name="adj" fmla="val 1571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8" name="Text 16"/>
          <p:cNvSpPr/>
          <p:nvPr/>
        </p:nvSpPr>
        <p:spPr>
          <a:xfrm>
            <a:off x="9761101" y="1626989"/>
            <a:ext cx="2703076" cy="3121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Development Platforms</a:t>
            </a:r>
            <a:endParaRPr lang="en-US" sz="1950" dirty="0"/>
          </a:p>
        </p:txBody>
      </p:sp>
      <p:sp>
        <p:nvSpPr>
          <p:cNvPr id="19" name="Text 17"/>
          <p:cNvSpPr/>
          <p:nvPr/>
        </p:nvSpPr>
        <p:spPr>
          <a:xfrm>
            <a:off x="9761101" y="2034302"/>
            <a:ext cx="3909893" cy="6343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1950"/>
              </a:lnSpc>
              <a:buSzPct val="100000"/>
              <a:buChar char="•"/>
            </a:pPr>
            <a:r>
              <a:rPr lang="en-US" sz="12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Programming Languages</a:t>
            </a: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– Python, C++ for AI and control logic.</a:t>
            </a:r>
            <a:endParaRPr lang="en-US" sz="1200" dirty="0"/>
          </a:p>
        </p:txBody>
      </p:sp>
      <p:sp>
        <p:nvSpPr>
          <p:cNvPr id="20" name="Text 18"/>
          <p:cNvSpPr/>
          <p:nvPr/>
        </p:nvSpPr>
        <p:spPr>
          <a:xfrm>
            <a:off x="9761101" y="2724150"/>
            <a:ext cx="3909893" cy="9515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1950"/>
              </a:lnSpc>
              <a:buSzPct val="100000"/>
              <a:buChar char="•"/>
            </a:pPr>
            <a:r>
              <a:rPr lang="en-US" sz="12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Machine Learning Frameworks</a:t>
            </a: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– TensorFlow, OpenCV for real-time video analysis.</a:t>
            </a:r>
            <a:endParaRPr lang="en-US" sz="1200" dirty="0"/>
          </a:p>
        </p:txBody>
      </p:sp>
      <p:sp>
        <p:nvSpPr>
          <p:cNvPr id="21" name="Text 19"/>
          <p:cNvSpPr/>
          <p:nvPr/>
        </p:nvSpPr>
        <p:spPr>
          <a:xfrm>
            <a:off x="9761101" y="3731181"/>
            <a:ext cx="3909893" cy="9515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1950"/>
              </a:lnSpc>
              <a:buSzPct val="100000"/>
              <a:buChar char="•"/>
            </a:pPr>
            <a:r>
              <a:rPr lang="en-US" sz="12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Embedded Development Platforms</a:t>
            </a: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– Raspberry Pi / Arduino for hardware control.</a:t>
            </a:r>
            <a:endParaRPr lang="en-US" sz="1200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0D9DD5CA-19E9-97E4-E468-B6EDBE5DE5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3314610" y="6842918"/>
            <a:ext cx="438211" cy="216552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1362</Words>
  <Application>Microsoft Office PowerPoint</Application>
  <PresentationFormat>Custom</PresentationFormat>
  <Paragraphs>209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Petrona Bold</vt:lpstr>
      <vt:lpstr>Inter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kartik garg</cp:lastModifiedBy>
  <cp:revision>2</cp:revision>
  <dcterms:created xsi:type="dcterms:W3CDTF">2025-02-09T06:47:46Z</dcterms:created>
  <dcterms:modified xsi:type="dcterms:W3CDTF">2025-02-09T07:03:03Z</dcterms:modified>
</cp:coreProperties>
</file>